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976" autoAdjust="0"/>
  </p:normalViewPr>
  <p:slideViewPr>
    <p:cSldViewPr snapToGrid="0">
      <p:cViewPr varScale="1">
        <p:scale>
          <a:sx n="89" d="100"/>
          <a:sy n="89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2D5C0-2731-4DE7-AD00-479DECF641EE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6523CC2-F781-406E-88A3-7F4F15B22144}">
      <dgm:prSet/>
      <dgm:spPr/>
      <dgm:t>
        <a:bodyPr/>
        <a:lstStyle/>
        <a:p>
          <a:pPr>
            <a:defRPr b="1"/>
          </a:pPr>
          <a:r>
            <a:rPr lang="nl-BE" dirty="0" err="1"/>
            <a:t>Conceptual</a:t>
          </a:r>
          <a:r>
            <a:rPr lang="nl-BE" dirty="0"/>
            <a:t> </a:t>
          </a:r>
          <a:endParaRPr lang="en-US" dirty="0"/>
        </a:p>
      </dgm:t>
    </dgm:pt>
    <dgm:pt modelId="{8D2E0A3A-4CD3-49A2-834E-71B3ED6E2F87}" type="parTrans" cxnId="{1062D6E3-A4B3-4EA9-A887-628A1FD5625B}">
      <dgm:prSet/>
      <dgm:spPr/>
      <dgm:t>
        <a:bodyPr/>
        <a:lstStyle/>
        <a:p>
          <a:endParaRPr lang="en-US"/>
        </a:p>
      </dgm:t>
    </dgm:pt>
    <dgm:pt modelId="{0BB517E7-321F-4650-B870-5B169449D0F7}" type="sibTrans" cxnId="{1062D6E3-A4B3-4EA9-A887-628A1FD5625B}">
      <dgm:prSet/>
      <dgm:spPr/>
      <dgm:t>
        <a:bodyPr/>
        <a:lstStyle/>
        <a:p>
          <a:endParaRPr lang="en-US"/>
        </a:p>
      </dgm:t>
    </dgm:pt>
    <dgm:pt modelId="{EEE0E1F2-C0F5-41CD-8892-5600F39A34AE}">
      <dgm:prSet/>
      <dgm:spPr/>
      <dgm:t>
        <a:bodyPr/>
        <a:lstStyle/>
        <a:p>
          <a:r>
            <a:rPr lang="nl-BE" dirty="0" err="1"/>
            <a:t>Shaping</a:t>
          </a:r>
          <a:r>
            <a:rPr lang="nl-BE" dirty="0"/>
            <a:t> </a:t>
          </a:r>
          <a:r>
            <a:rPr lang="nl-BE" dirty="0" err="1"/>
            <a:t>the</a:t>
          </a:r>
          <a:r>
            <a:rPr lang="nl-BE" dirty="0"/>
            <a:t> </a:t>
          </a:r>
          <a:r>
            <a:rPr lang="nl-BE" dirty="0" err="1"/>
            <a:t>behavior</a:t>
          </a:r>
          <a:r>
            <a:rPr lang="nl-BE" dirty="0"/>
            <a:t> of software, </a:t>
          </a:r>
          <a:r>
            <a:rPr lang="nl-BE" dirty="0" err="1"/>
            <a:t>how</a:t>
          </a:r>
          <a:r>
            <a:rPr lang="nl-BE" dirty="0"/>
            <a:t> </a:t>
          </a:r>
          <a:r>
            <a:rPr lang="nl-BE" dirty="0" err="1"/>
            <a:t>it</a:t>
          </a:r>
          <a:r>
            <a:rPr lang="nl-BE" dirty="0"/>
            <a:t> </a:t>
          </a:r>
          <a:r>
            <a:rPr lang="nl-BE" dirty="0" err="1"/>
            <a:t>will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</a:t>
          </a:r>
          <a:r>
            <a:rPr lang="nl-BE" dirty="0" err="1"/>
            <a:t>perceived</a:t>
          </a:r>
          <a:r>
            <a:rPr lang="nl-BE" dirty="0"/>
            <a:t> </a:t>
          </a:r>
          <a:r>
            <a:rPr lang="nl-BE" dirty="0" err="1"/>
            <a:t>and</a:t>
          </a:r>
          <a:r>
            <a:rPr lang="nl-BE" dirty="0"/>
            <a:t> </a:t>
          </a:r>
          <a:r>
            <a:rPr lang="nl-BE" dirty="0" err="1"/>
            <a:t>its</a:t>
          </a:r>
          <a:r>
            <a:rPr lang="nl-BE" dirty="0"/>
            <a:t> impact</a:t>
          </a:r>
          <a:endParaRPr lang="en-US" dirty="0"/>
        </a:p>
      </dgm:t>
    </dgm:pt>
    <dgm:pt modelId="{45F74D94-0559-4731-BBAA-39ED0C384AE2}" type="parTrans" cxnId="{6D121665-AAFF-4840-9613-CA65635B901F}">
      <dgm:prSet/>
      <dgm:spPr/>
      <dgm:t>
        <a:bodyPr/>
        <a:lstStyle/>
        <a:p>
          <a:endParaRPr lang="en-US"/>
        </a:p>
      </dgm:t>
    </dgm:pt>
    <dgm:pt modelId="{980B2D38-4AFE-4404-B614-D96D340F14EC}" type="sibTrans" cxnId="{6D121665-AAFF-4840-9613-CA65635B901F}">
      <dgm:prSet/>
      <dgm:spPr/>
      <dgm:t>
        <a:bodyPr/>
        <a:lstStyle/>
        <a:p>
          <a:endParaRPr lang="en-US"/>
        </a:p>
      </dgm:t>
    </dgm:pt>
    <dgm:pt modelId="{E96AB994-F437-4CAA-8CEC-AA508E6C4797}">
      <dgm:prSet/>
      <dgm:spPr/>
      <dgm:t>
        <a:bodyPr/>
        <a:lstStyle/>
        <a:p>
          <a:r>
            <a:rPr lang="nl-BE"/>
            <a:t>Requirement analysis, project scoping, specification</a:t>
          </a:r>
          <a:endParaRPr lang="en-US"/>
        </a:p>
      </dgm:t>
    </dgm:pt>
    <dgm:pt modelId="{44F9D2FA-0CCE-4EA4-8E2D-59FDB42D132B}" type="parTrans" cxnId="{0384BE2A-5FCA-4C10-8275-3A4F12CD03F3}">
      <dgm:prSet/>
      <dgm:spPr/>
      <dgm:t>
        <a:bodyPr/>
        <a:lstStyle/>
        <a:p>
          <a:endParaRPr lang="en-US"/>
        </a:p>
      </dgm:t>
    </dgm:pt>
    <dgm:pt modelId="{5B817EB8-4D75-48EE-BE2C-9105C4618A33}" type="sibTrans" cxnId="{0384BE2A-5FCA-4C10-8275-3A4F12CD03F3}">
      <dgm:prSet/>
      <dgm:spPr/>
      <dgm:t>
        <a:bodyPr/>
        <a:lstStyle/>
        <a:p>
          <a:endParaRPr lang="en-US"/>
        </a:p>
      </dgm:t>
    </dgm:pt>
    <dgm:pt modelId="{BD6833EB-BF62-4D23-881E-B6A9531D84E0}">
      <dgm:prSet/>
      <dgm:spPr/>
      <dgm:t>
        <a:bodyPr/>
        <a:lstStyle/>
        <a:p>
          <a:pPr>
            <a:defRPr b="1"/>
          </a:pPr>
          <a:r>
            <a:rPr lang="nl-BE"/>
            <a:t>Representational</a:t>
          </a:r>
          <a:endParaRPr lang="en-US"/>
        </a:p>
      </dgm:t>
    </dgm:pt>
    <dgm:pt modelId="{ECB53792-DF91-4F4A-924C-5FFFF6C5951D}" type="parTrans" cxnId="{14B6910C-DFA5-4192-A801-7CCEFCBDA998}">
      <dgm:prSet/>
      <dgm:spPr/>
      <dgm:t>
        <a:bodyPr/>
        <a:lstStyle/>
        <a:p>
          <a:endParaRPr lang="en-US"/>
        </a:p>
      </dgm:t>
    </dgm:pt>
    <dgm:pt modelId="{F1AED0D8-7BAC-434D-8F46-BA1DFE22570D}" type="sibTrans" cxnId="{14B6910C-DFA5-4192-A801-7CCEFCBDA998}">
      <dgm:prSet/>
      <dgm:spPr/>
      <dgm:t>
        <a:bodyPr/>
        <a:lstStyle/>
        <a:p>
          <a:endParaRPr lang="en-US"/>
        </a:p>
      </dgm:t>
    </dgm:pt>
    <dgm:pt modelId="{CCF756F6-16B8-450A-925E-8673F705790B}">
      <dgm:prSet/>
      <dgm:spPr/>
      <dgm:t>
        <a:bodyPr/>
        <a:lstStyle/>
        <a:p>
          <a:r>
            <a:rPr lang="nl-BE"/>
            <a:t>Selecting the correct/optimal data structures for desired behavior and concepts</a:t>
          </a:r>
          <a:endParaRPr lang="en-US"/>
        </a:p>
      </dgm:t>
    </dgm:pt>
    <dgm:pt modelId="{259F7BBB-4E8B-458E-899D-AEFF39BDFF38}" type="parTrans" cxnId="{3FA15E37-A071-4919-943A-E0A4B51B0D9F}">
      <dgm:prSet/>
      <dgm:spPr/>
      <dgm:t>
        <a:bodyPr/>
        <a:lstStyle/>
        <a:p>
          <a:endParaRPr lang="en-US"/>
        </a:p>
      </dgm:t>
    </dgm:pt>
    <dgm:pt modelId="{75550DFA-FEF8-40AB-B733-FA6772109DA9}" type="sibTrans" cxnId="{3FA15E37-A071-4919-943A-E0A4B51B0D9F}">
      <dgm:prSet/>
      <dgm:spPr/>
      <dgm:t>
        <a:bodyPr/>
        <a:lstStyle/>
        <a:p>
          <a:endParaRPr lang="en-US"/>
        </a:p>
      </dgm:t>
    </dgm:pt>
    <dgm:pt modelId="{ED8E557C-95AC-491F-8E5A-F0424CB3212E}">
      <dgm:prSet/>
      <dgm:spPr/>
      <dgm:t>
        <a:bodyPr/>
        <a:lstStyle/>
        <a:p>
          <a:r>
            <a:rPr lang="nl-BE"/>
            <a:t>Software architecture, module design, implementation</a:t>
          </a:r>
          <a:endParaRPr lang="en-US"/>
        </a:p>
      </dgm:t>
    </dgm:pt>
    <dgm:pt modelId="{708A61EA-E5DF-4B4D-8516-738A50598246}" type="parTrans" cxnId="{4431E439-5BAE-434C-BD3E-BD96CC885622}">
      <dgm:prSet/>
      <dgm:spPr/>
      <dgm:t>
        <a:bodyPr/>
        <a:lstStyle/>
        <a:p>
          <a:endParaRPr lang="en-US"/>
        </a:p>
      </dgm:t>
    </dgm:pt>
    <dgm:pt modelId="{2BEC2EBD-21EF-4D7C-8EC4-28DFF22E7CD9}" type="sibTrans" cxnId="{4431E439-5BAE-434C-BD3E-BD96CC885622}">
      <dgm:prSet/>
      <dgm:spPr/>
      <dgm:t>
        <a:bodyPr/>
        <a:lstStyle/>
        <a:p>
          <a:endParaRPr lang="en-US"/>
        </a:p>
      </dgm:t>
    </dgm:pt>
    <dgm:pt modelId="{13F192F1-531B-4380-B7F4-78F9B0C597B2}" type="pres">
      <dgm:prSet presAssocID="{EBC2D5C0-2731-4DE7-AD00-479DECF641EE}" presName="linear" presStyleCnt="0">
        <dgm:presLayoutVars>
          <dgm:dir/>
          <dgm:animLvl val="lvl"/>
          <dgm:resizeHandles val="exact"/>
        </dgm:presLayoutVars>
      </dgm:prSet>
      <dgm:spPr/>
    </dgm:pt>
    <dgm:pt modelId="{87C90BD7-375F-4E6B-8D44-7C9B874B6C2C}" type="pres">
      <dgm:prSet presAssocID="{A6523CC2-F781-406E-88A3-7F4F15B22144}" presName="parentLin" presStyleCnt="0"/>
      <dgm:spPr/>
    </dgm:pt>
    <dgm:pt modelId="{023B2FF7-4CF4-4990-9A69-13F992CC7BCE}" type="pres">
      <dgm:prSet presAssocID="{A6523CC2-F781-406E-88A3-7F4F15B22144}" presName="parentLeftMargin" presStyleLbl="node1" presStyleIdx="0" presStyleCnt="2"/>
      <dgm:spPr/>
    </dgm:pt>
    <dgm:pt modelId="{9612C85B-3E25-42C4-9CD9-668EAAE8941D}" type="pres">
      <dgm:prSet presAssocID="{A6523CC2-F781-406E-88A3-7F4F15B221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53EF56-2C11-43D4-B614-F3961B21E5D6}" type="pres">
      <dgm:prSet presAssocID="{A6523CC2-F781-406E-88A3-7F4F15B22144}" presName="negativeSpace" presStyleCnt="0"/>
      <dgm:spPr/>
    </dgm:pt>
    <dgm:pt modelId="{1CBD0A46-5C8E-4556-94FC-2B7C3C2BB219}" type="pres">
      <dgm:prSet presAssocID="{A6523CC2-F781-406E-88A3-7F4F15B22144}" presName="childText" presStyleLbl="conFgAcc1" presStyleIdx="0" presStyleCnt="2">
        <dgm:presLayoutVars>
          <dgm:bulletEnabled val="1"/>
        </dgm:presLayoutVars>
      </dgm:prSet>
      <dgm:spPr/>
    </dgm:pt>
    <dgm:pt modelId="{F8EAE9C1-8E1C-49EA-A96A-D07431CB2D23}" type="pres">
      <dgm:prSet presAssocID="{0BB517E7-321F-4650-B870-5B169449D0F7}" presName="spaceBetweenRectangles" presStyleCnt="0"/>
      <dgm:spPr/>
    </dgm:pt>
    <dgm:pt modelId="{7415B693-7F87-4EBF-9032-E6B3A07FC5FD}" type="pres">
      <dgm:prSet presAssocID="{BD6833EB-BF62-4D23-881E-B6A9531D84E0}" presName="parentLin" presStyleCnt="0"/>
      <dgm:spPr/>
    </dgm:pt>
    <dgm:pt modelId="{F707B302-1F72-4F61-9459-E71C595B5855}" type="pres">
      <dgm:prSet presAssocID="{BD6833EB-BF62-4D23-881E-B6A9531D84E0}" presName="parentLeftMargin" presStyleLbl="node1" presStyleIdx="0" presStyleCnt="2"/>
      <dgm:spPr/>
    </dgm:pt>
    <dgm:pt modelId="{B0D15703-DCF7-4E70-A241-A620D633561C}" type="pres">
      <dgm:prSet presAssocID="{BD6833EB-BF62-4D23-881E-B6A9531D84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4F5FF1A-5851-43B4-944E-F869D8D47281}" type="pres">
      <dgm:prSet presAssocID="{BD6833EB-BF62-4D23-881E-B6A9531D84E0}" presName="negativeSpace" presStyleCnt="0"/>
      <dgm:spPr/>
    </dgm:pt>
    <dgm:pt modelId="{C273A57D-1EFD-4C61-947E-8C8FE30B6093}" type="pres">
      <dgm:prSet presAssocID="{BD6833EB-BF62-4D23-881E-B6A9531D84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4B6910C-DFA5-4192-A801-7CCEFCBDA998}" srcId="{EBC2D5C0-2731-4DE7-AD00-479DECF641EE}" destId="{BD6833EB-BF62-4D23-881E-B6A9531D84E0}" srcOrd="1" destOrd="0" parTransId="{ECB53792-DF91-4F4A-924C-5FFFF6C5951D}" sibTransId="{F1AED0D8-7BAC-434D-8F46-BA1DFE22570D}"/>
    <dgm:cxn modelId="{0384BE2A-5FCA-4C10-8275-3A4F12CD03F3}" srcId="{A6523CC2-F781-406E-88A3-7F4F15B22144}" destId="{E96AB994-F437-4CAA-8CEC-AA508E6C4797}" srcOrd="1" destOrd="0" parTransId="{44F9D2FA-0CCE-4EA4-8E2D-59FDB42D132B}" sibTransId="{5B817EB8-4D75-48EE-BE2C-9105C4618A33}"/>
    <dgm:cxn modelId="{22C3082B-8ADC-4E38-BB0E-A755DDD1C195}" type="presOf" srcId="{BD6833EB-BF62-4D23-881E-B6A9531D84E0}" destId="{F707B302-1F72-4F61-9459-E71C595B5855}" srcOrd="0" destOrd="0" presId="urn:microsoft.com/office/officeart/2005/8/layout/list1"/>
    <dgm:cxn modelId="{19C1AE33-9EC9-4758-BBD5-8812ECB67D2C}" type="presOf" srcId="{CCF756F6-16B8-450A-925E-8673F705790B}" destId="{C273A57D-1EFD-4C61-947E-8C8FE30B6093}" srcOrd="0" destOrd="0" presId="urn:microsoft.com/office/officeart/2005/8/layout/list1"/>
    <dgm:cxn modelId="{3FA15E37-A071-4919-943A-E0A4B51B0D9F}" srcId="{BD6833EB-BF62-4D23-881E-B6A9531D84E0}" destId="{CCF756F6-16B8-450A-925E-8673F705790B}" srcOrd="0" destOrd="0" parTransId="{259F7BBB-4E8B-458E-899D-AEFF39BDFF38}" sibTransId="{75550DFA-FEF8-40AB-B733-FA6772109DA9}"/>
    <dgm:cxn modelId="{4431E439-5BAE-434C-BD3E-BD96CC885622}" srcId="{BD6833EB-BF62-4D23-881E-B6A9531D84E0}" destId="{ED8E557C-95AC-491F-8E5A-F0424CB3212E}" srcOrd="1" destOrd="0" parTransId="{708A61EA-E5DF-4B4D-8516-738A50598246}" sibTransId="{2BEC2EBD-21EF-4D7C-8EC4-28DFF22E7CD9}"/>
    <dgm:cxn modelId="{6D121665-AAFF-4840-9613-CA65635B901F}" srcId="{A6523CC2-F781-406E-88A3-7F4F15B22144}" destId="{EEE0E1F2-C0F5-41CD-8892-5600F39A34AE}" srcOrd="0" destOrd="0" parTransId="{45F74D94-0559-4731-BBAA-39ED0C384AE2}" sibTransId="{980B2D38-4AFE-4404-B614-D96D340F14EC}"/>
    <dgm:cxn modelId="{3592C668-61BF-48ED-A773-6A9BF09742F1}" type="presOf" srcId="{EBC2D5C0-2731-4DE7-AD00-479DECF641EE}" destId="{13F192F1-531B-4380-B7F4-78F9B0C597B2}" srcOrd="0" destOrd="0" presId="urn:microsoft.com/office/officeart/2005/8/layout/list1"/>
    <dgm:cxn modelId="{4CA090AE-E1B6-4EF8-BFF7-8FDF19A8DEF0}" type="presOf" srcId="{ED8E557C-95AC-491F-8E5A-F0424CB3212E}" destId="{C273A57D-1EFD-4C61-947E-8C8FE30B6093}" srcOrd="0" destOrd="1" presId="urn:microsoft.com/office/officeart/2005/8/layout/list1"/>
    <dgm:cxn modelId="{CB6AA0B9-3A9D-4A80-9B19-6A7B03094642}" type="presOf" srcId="{BD6833EB-BF62-4D23-881E-B6A9531D84E0}" destId="{B0D15703-DCF7-4E70-A241-A620D633561C}" srcOrd="1" destOrd="0" presId="urn:microsoft.com/office/officeart/2005/8/layout/list1"/>
    <dgm:cxn modelId="{A45ABBDF-0CF3-4570-AA3C-D5BE4D6D9848}" type="presOf" srcId="{E96AB994-F437-4CAA-8CEC-AA508E6C4797}" destId="{1CBD0A46-5C8E-4556-94FC-2B7C3C2BB219}" srcOrd="0" destOrd="1" presId="urn:microsoft.com/office/officeart/2005/8/layout/list1"/>
    <dgm:cxn modelId="{1062D6E3-A4B3-4EA9-A887-628A1FD5625B}" srcId="{EBC2D5C0-2731-4DE7-AD00-479DECF641EE}" destId="{A6523CC2-F781-406E-88A3-7F4F15B22144}" srcOrd="0" destOrd="0" parTransId="{8D2E0A3A-4CD3-49A2-834E-71B3ED6E2F87}" sibTransId="{0BB517E7-321F-4650-B870-5B169449D0F7}"/>
    <dgm:cxn modelId="{A1C4E1F2-06A6-4855-A9A7-9364E3761FDF}" type="presOf" srcId="{EEE0E1F2-C0F5-41CD-8892-5600F39A34AE}" destId="{1CBD0A46-5C8E-4556-94FC-2B7C3C2BB219}" srcOrd="0" destOrd="0" presId="urn:microsoft.com/office/officeart/2005/8/layout/list1"/>
    <dgm:cxn modelId="{CB5613F8-44BA-4D93-9350-3ADDB82B60DF}" type="presOf" srcId="{A6523CC2-F781-406E-88A3-7F4F15B22144}" destId="{9612C85B-3E25-42C4-9CD9-668EAAE8941D}" srcOrd="1" destOrd="0" presId="urn:microsoft.com/office/officeart/2005/8/layout/list1"/>
    <dgm:cxn modelId="{03887FFE-1F65-4153-9C50-BFB247287F55}" type="presOf" srcId="{A6523CC2-F781-406E-88A3-7F4F15B22144}" destId="{023B2FF7-4CF4-4990-9A69-13F992CC7BCE}" srcOrd="0" destOrd="0" presId="urn:microsoft.com/office/officeart/2005/8/layout/list1"/>
    <dgm:cxn modelId="{21E65699-E22F-4D01-8616-AB3D3F61C62D}" type="presParOf" srcId="{13F192F1-531B-4380-B7F4-78F9B0C597B2}" destId="{87C90BD7-375F-4E6B-8D44-7C9B874B6C2C}" srcOrd="0" destOrd="0" presId="urn:microsoft.com/office/officeart/2005/8/layout/list1"/>
    <dgm:cxn modelId="{E6D8D2E9-CE17-4E46-958F-B784439A08BC}" type="presParOf" srcId="{87C90BD7-375F-4E6B-8D44-7C9B874B6C2C}" destId="{023B2FF7-4CF4-4990-9A69-13F992CC7BCE}" srcOrd="0" destOrd="0" presId="urn:microsoft.com/office/officeart/2005/8/layout/list1"/>
    <dgm:cxn modelId="{1B404453-9BE0-4FA6-B4B3-9FB594840BF9}" type="presParOf" srcId="{87C90BD7-375F-4E6B-8D44-7C9B874B6C2C}" destId="{9612C85B-3E25-42C4-9CD9-668EAAE8941D}" srcOrd="1" destOrd="0" presId="urn:microsoft.com/office/officeart/2005/8/layout/list1"/>
    <dgm:cxn modelId="{BA298C58-8276-42A4-B24E-F39022618FCE}" type="presParOf" srcId="{13F192F1-531B-4380-B7F4-78F9B0C597B2}" destId="{AE53EF56-2C11-43D4-B614-F3961B21E5D6}" srcOrd="1" destOrd="0" presId="urn:microsoft.com/office/officeart/2005/8/layout/list1"/>
    <dgm:cxn modelId="{AB710ACB-33CA-4C0A-B779-B0A2FBDADBB3}" type="presParOf" srcId="{13F192F1-531B-4380-B7F4-78F9B0C597B2}" destId="{1CBD0A46-5C8E-4556-94FC-2B7C3C2BB219}" srcOrd="2" destOrd="0" presId="urn:microsoft.com/office/officeart/2005/8/layout/list1"/>
    <dgm:cxn modelId="{DB32CBF5-95E9-49FA-ABC4-50BAC55C638B}" type="presParOf" srcId="{13F192F1-531B-4380-B7F4-78F9B0C597B2}" destId="{F8EAE9C1-8E1C-49EA-A96A-D07431CB2D23}" srcOrd="3" destOrd="0" presId="urn:microsoft.com/office/officeart/2005/8/layout/list1"/>
    <dgm:cxn modelId="{D5659D52-DAF5-4377-A26C-3CCB3FDFCCD7}" type="presParOf" srcId="{13F192F1-531B-4380-B7F4-78F9B0C597B2}" destId="{7415B693-7F87-4EBF-9032-E6B3A07FC5FD}" srcOrd="4" destOrd="0" presId="urn:microsoft.com/office/officeart/2005/8/layout/list1"/>
    <dgm:cxn modelId="{EE13F088-76D1-4702-8579-63FB59E86B20}" type="presParOf" srcId="{7415B693-7F87-4EBF-9032-E6B3A07FC5FD}" destId="{F707B302-1F72-4F61-9459-E71C595B5855}" srcOrd="0" destOrd="0" presId="urn:microsoft.com/office/officeart/2005/8/layout/list1"/>
    <dgm:cxn modelId="{DC5DF1F6-F35E-41FB-AD52-B3E4E4D74BBB}" type="presParOf" srcId="{7415B693-7F87-4EBF-9032-E6B3A07FC5FD}" destId="{B0D15703-DCF7-4E70-A241-A620D633561C}" srcOrd="1" destOrd="0" presId="urn:microsoft.com/office/officeart/2005/8/layout/list1"/>
    <dgm:cxn modelId="{A5114780-AE24-4CF2-B485-3A2365943588}" type="presParOf" srcId="{13F192F1-531B-4380-B7F4-78F9B0C597B2}" destId="{24F5FF1A-5851-43B4-944E-F869D8D47281}" srcOrd="5" destOrd="0" presId="urn:microsoft.com/office/officeart/2005/8/layout/list1"/>
    <dgm:cxn modelId="{56FB2F95-AE73-4D9C-81F0-8751922D3AA7}" type="presParOf" srcId="{13F192F1-531B-4380-B7F4-78F9B0C597B2}" destId="{C273A57D-1EFD-4C61-947E-8C8FE30B60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B4F9A-F9E2-4325-A969-80A17FE125C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C07581E-06A6-4246-BCCD-9404722DE13E}">
      <dgm:prSet/>
      <dgm:spPr/>
      <dgm:t>
        <a:bodyPr/>
        <a:lstStyle/>
        <a:p>
          <a:r>
            <a:rPr lang="nl-BE"/>
            <a:t>Ideas needed to know how to use a system or infrastructure</a:t>
          </a:r>
          <a:endParaRPr lang="en-US"/>
        </a:p>
      </dgm:t>
    </dgm:pt>
    <dgm:pt modelId="{DD02F1FD-783C-460B-A83F-245FAF4115A3}" type="parTrans" cxnId="{04ABD014-B68A-4BD7-BBEB-C2FA51FD63DB}">
      <dgm:prSet/>
      <dgm:spPr/>
      <dgm:t>
        <a:bodyPr/>
        <a:lstStyle/>
        <a:p>
          <a:endParaRPr lang="en-US"/>
        </a:p>
      </dgm:t>
    </dgm:pt>
    <dgm:pt modelId="{055F1780-059A-4C83-B8C3-E51B01233444}" type="sibTrans" cxnId="{04ABD014-B68A-4BD7-BBEB-C2FA51FD63DB}">
      <dgm:prSet/>
      <dgm:spPr/>
      <dgm:t>
        <a:bodyPr/>
        <a:lstStyle/>
        <a:p>
          <a:endParaRPr lang="en-US"/>
        </a:p>
      </dgm:t>
    </dgm:pt>
    <dgm:pt modelId="{5EEF6047-EB35-45EA-9BA0-7750BEB162AF}">
      <dgm:prSet/>
      <dgm:spPr/>
      <dgm:t>
        <a:bodyPr/>
        <a:lstStyle/>
        <a:p>
          <a:r>
            <a:rPr lang="nl-BE"/>
            <a:t>Can also be used to distinguish between systems and families</a:t>
          </a:r>
          <a:endParaRPr lang="en-US"/>
        </a:p>
      </dgm:t>
    </dgm:pt>
    <dgm:pt modelId="{247D20D6-251F-4F0B-8C6B-A5C4D2271A22}" type="parTrans" cxnId="{76CC67AC-CE2C-4117-8377-D177082E2432}">
      <dgm:prSet/>
      <dgm:spPr/>
      <dgm:t>
        <a:bodyPr/>
        <a:lstStyle/>
        <a:p>
          <a:endParaRPr lang="en-US"/>
        </a:p>
      </dgm:t>
    </dgm:pt>
    <dgm:pt modelId="{CB581BD0-BCC1-4C96-A761-FEFAF14B9496}" type="sibTrans" cxnId="{76CC67AC-CE2C-4117-8377-D177082E2432}">
      <dgm:prSet/>
      <dgm:spPr/>
      <dgm:t>
        <a:bodyPr/>
        <a:lstStyle/>
        <a:p>
          <a:endParaRPr lang="en-US"/>
        </a:p>
      </dgm:t>
    </dgm:pt>
    <dgm:pt modelId="{AF719C77-5107-4121-B027-8BCD49251C0B}">
      <dgm:prSet/>
      <dgm:spPr/>
      <dgm:t>
        <a:bodyPr/>
        <a:lstStyle/>
        <a:p>
          <a:r>
            <a:rPr lang="nl-BE"/>
            <a:t>Are embodied by systems, sometimes get new significance</a:t>
          </a:r>
          <a:endParaRPr lang="en-US"/>
        </a:p>
      </dgm:t>
    </dgm:pt>
    <dgm:pt modelId="{ECAD08A4-84CA-492F-8ABE-B12FE10D440A}" type="parTrans" cxnId="{AC0FCFA6-8E61-46B7-B1EA-784B925B8F1D}">
      <dgm:prSet/>
      <dgm:spPr/>
      <dgm:t>
        <a:bodyPr/>
        <a:lstStyle/>
        <a:p>
          <a:endParaRPr lang="en-US"/>
        </a:p>
      </dgm:t>
    </dgm:pt>
    <dgm:pt modelId="{FC7F52FB-6F69-4F51-A2F3-449A53E303D2}" type="sibTrans" cxnId="{AC0FCFA6-8E61-46B7-B1EA-784B925B8F1D}">
      <dgm:prSet/>
      <dgm:spPr/>
      <dgm:t>
        <a:bodyPr/>
        <a:lstStyle/>
        <a:p>
          <a:endParaRPr lang="en-US"/>
        </a:p>
      </dgm:t>
    </dgm:pt>
    <dgm:pt modelId="{7DCE8E60-B6AD-4A8D-91E2-AAE753483D5C}">
      <dgm:prSet/>
      <dgm:spPr/>
      <dgm:t>
        <a:bodyPr/>
        <a:lstStyle/>
        <a:p>
          <a:r>
            <a:rPr lang="nl-BE"/>
            <a:t>May appeal to an anology with a real world concept, such as trash bin</a:t>
          </a:r>
          <a:endParaRPr lang="en-US"/>
        </a:p>
      </dgm:t>
    </dgm:pt>
    <dgm:pt modelId="{78E578AF-620D-4BB3-A38B-49579B20B1FA}" type="parTrans" cxnId="{9E32AA84-50DE-482A-90AA-9AD395405B5D}">
      <dgm:prSet/>
      <dgm:spPr/>
      <dgm:t>
        <a:bodyPr/>
        <a:lstStyle/>
        <a:p>
          <a:endParaRPr lang="en-US"/>
        </a:p>
      </dgm:t>
    </dgm:pt>
    <dgm:pt modelId="{8796DAB5-7B7F-4F5B-9743-670FD9BAAE94}" type="sibTrans" cxnId="{9E32AA84-50DE-482A-90AA-9AD395405B5D}">
      <dgm:prSet/>
      <dgm:spPr/>
      <dgm:t>
        <a:bodyPr/>
        <a:lstStyle/>
        <a:p>
          <a:endParaRPr lang="en-US"/>
        </a:p>
      </dgm:t>
    </dgm:pt>
    <dgm:pt modelId="{EB29A8D3-BAC7-4E2F-B2BF-341BDAEEE448}" type="pres">
      <dgm:prSet presAssocID="{4A3B4F9A-F9E2-4325-A969-80A17FE125C1}" presName="vert0" presStyleCnt="0">
        <dgm:presLayoutVars>
          <dgm:dir/>
          <dgm:animOne val="branch"/>
          <dgm:animLvl val="lvl"/>
        </dgm:presLayoutVars>
      </dgm:prSet>
      <dgm:spPr/>
    </dgm:pt>
    <dgm:pt modelId="{65F9CEB6-615D-4EAE-964A-E95AC68D06E2}" type="pres">
      <dgm:prSet presAssocID="{0C07581E-06A6-4246-BCCD-9404722DE13E}" presName="thickLine" presStyleLbl="alignNode1" presStyleIdx="0" presStyleCnt="4"/>
      <dgm:spPr/>
    </dgm:pt>
    <dgm:pt modelId="{2211F611-35FD-4C41-82B5-F15DD1D14110}" type="pres">
      <dgm:prSet presAssocID="{0C07581E-06A6-4246-BCCD-9404722DE13E}" presName="horz1" presStyleCnt="0"/>
      <dgm:spPr/>
    </dgm:pt>
    <dgm:pt modelId="{BA25C255-9F52-449E-A0BD-4C6553F7D077}" type="pres">
      <dgm:prSet presAssocID="{0C07581E-06A6-4246-BCCD-9404722DE13E}" presName="tx1" presStyleLbl="revTx" presStyleIdx="0" presStyleCnt="4"/>
      <dgm:spPr/>
    </dgm:pt>
    <dgm:pt modelId="{A36BC50B-34D5-452D-8006-0F84F4CDE5B4}" type="pres">
      <dgm:prSet presAssocID="{0C07581E-06A6-4246-BCCD-9404722DE13E}" presName="vert1" presStyleCnt="0"/>
      <dgm:spPr/>
    </dgm:pt>
    <dgm:pt modelId="{3B47861C-9E1A-4086-9F67-83F162851CF1}" type="pres">
      <dgm:prSet presAssocID="{5EEF6047-EB35-45EA-9BA0-7750BEB162AF}" presName="thickLine" presStyleLbl="alignNode1" presStyleIdx="1" presStyleCnt="4"/>
      <dgm:spPr/>
    </dgm:pt>
    <dgm:pt modelId="{C84F4D85-278E-416E-B467-C740466B9B30}" type="pres">
      <dgm:prSet presAssocID="{5EEF6047-EB35-45EA-9BA0-7750BEB162AF}" presName="horz1" presStyleCnt="0"/>
      <dgm:spPr/>
    </dgm:pt>
    <dgm:pt modelId="{6FB79C26-3AF6-4678-98EF-32DC4FA974E0}" type="pres">
      <dgm:prSet presAssocID="{5EEF6047-EB35-45EA-9BA0-7750BEB162AF}" presName="tx1" presStyleLbl="revTx" presStyleIdx="1" presStyleCnt="4"/>
      <dgm:spPr/>
    </dgm:pt>
    <dgm:pt modelId="{892FC978-8FDE-4A94-9B4A-AAFCD7BD91CC}" type="pres">
      <dgm:prSet presAssocID="{5EEF6047-EB35-45EA-9BA0-7750BEB162AF}" presName="vert1" presStyleCnt="0"/>
      <dgm:spPr/>
    </dgm:pt>
    <dgm:pt modelId="{AC750742-D146-4705-9BBE-835DB0260C51}" type="pres">
      <dgm:prSet presAssocID="{AF719C77-5107-4121-B027-8BCD49251C0B}" presName="thickLine" presStyleLbl="alignNode1" presStyleIdx="2" presStyleCnt="4"/>
      <dgm:spPr/>
    </dgm:pt>
    <dgm:pt modelId="{0F6FBDD2-D4E4-4600-B36A-77205638B4B1}" type="pres">
      <dgm:prSet presAssocID="{AF719C77-5107-4121-B027-8BCD49251C0B}" presName="horz1" presStyleCnt="0"/>
      <dgm:spPr/>
    </dgm:pt>
    <dgm:pt modelId="{F8B3E29E-1A65-4E10-A2A7-0CC77018AB8B}" type="pres">
      <dgm:prSet presAssocID="{AF719C77-5107-4121-B027-8BCD49251C0B}" presName="tx1" presStyleLbl="revTx" presStyleIdx="2" presStyleCnt="4"/>
      <dgm:spPr/>
    </dgm:pt>
    <dgm:pt modelId="{B7D02483-73AA-40AD-93EB-2477C3AFD86B}" type="pres">
      <dgm:prSet presAssocID="{AF719C77-5107-4121-B027-8BCD49251C0B}" presName="vert1" presStyleCnt="0"/>
      <dgm:spPr/>
    </dgm:pt>
    <dgm:pt modelId="{92D9847C-ED59-47DA-A70E-8C461DDDA0FE}" type="pres">
      <dgm:prSet presAssocID="{7DCE8E60-B6AD-4A8D-91E2-AAE753483D5C}" presName="thickLine" presStyleLbl="alignNode1" presStyleIdx="3" presStyleCnt="4"/>
      <dgm:spPr/>
    </dgm:pt>
    <dgm:pt modelId="{802A4DBA-3CF4-4DE9-AC16-09F96B2610F3}" type="pres">
      <dgm:prSet presAssocID="{7DCE8E60-B6AD-4A8D-91E2-AAE753483D5C}" presName="horz1" presStyleCnt="0"/>
      <dgm:spPr/>
    </dgm:pt>
    <dgm:pt modelId="{6F7CB4CF-55D9-4B9A-9648-50D5D92F1D47}" type="pres">
      <dgm:prSet presAssocID="{7DCE8E60-B6AD-4A8D-91E2-AAE753483D5C}" presName="tx1" presStyleLbl="revTx" presStyleIdx="3" presStyleCnt="4"/>
      <dgm:spPr/>
    </dgm:pt>
    <dgm:pt modelId="{691ADE07-2B42-4B6C-A65C-106FBC4E4CAA}" type="pres">
      <dgm:prSet presAssocID="{7DCE8E60-B6AD-4A8D-91E2-AAE753483D5C}" presName="vert1" presStyleCnt="0"/>
      <dgm:spPr/>
    </dgm:pt>
  </dgm:ptLst>
  <dgm:cxnLst>
    <dgm:cxn modelId="{04ABD014-B68A-4BD7-BBEB-C2FA51FD63DB}" srcId="{4A3B4F9A-F9E2-4325-A969-80A17FE125C1}" destId="{0C07581E-06A6-4246-BCCD-9404722DE13E}" srcOrd="0" destOrd="0" parTransId="{DD02F1FD-783C-460B-A83F-245FAF4115A3}" sibTransId="{055F1780-059A-4C83-B8C3-E51B01233444}"/>
    <dgm:cxn modelId="{D29B131E-B051-422A-88F9-7C9A77353EAC}" type="presOf" srcId="{5EEF6047-EB35-45EA-9BA0-7750BEB162AF}" destId="{6FB79C26-3AF6-4678-98EF-32DC4FA974E0}" srcOrd="0" destOrd="0" presId="urn:microsoft.com/office/officeart/2008/layout/LinedList"/>
    <dgm:cxn modelId="{57BF3F3B-6E14-4A96-9240-00CF9342DC5C}" type="presOf" srcId="{7DCE8E60-B6AD-4A8D-91E2-AAE753483D5C}" destId="{6F7CB4CF-55D9-4B9A-9648-50D5D92F1D47}" srcOrd="0" destOrd="0" presId="urn:microsoft.com/office/officeart/2008/layout/LinedList"/>
    <dgm:cxn modelId="{6AF1A446-8CCF-4227-A4C9-B77B49039219}" type="presOf" srcId="{AF719C77-5107-4121-B027-8BCD49251C0B}" destId="{F8B3E29E-1A65-4E10-A2A7-0CC77018AB8B}" srcOrd="0" destOrd="0" presId="urn:microsoft.com/office/officeart/2008/layout/LinedList"/>
    <dgm:cxn modelId="{9E32AA84-50DE-482A-90AA-9AD395405B5D}" srcId="{4A3B4F9A-F9E2-4325-A969-80A17FE125C1}" destId="{7DCE8E60-B6AD-4A8D-91E2-AAE753483D5C}" srcOrd="3" destOrd="0" parTransId="{78E578AF-620D-4BB3-A38B-49579B20B1FA}" sibTransId="{8796DAB5-7B7F-4F5B-9743-670FD9BAAE94}"/>
    <dgm:cxn modelId="{AC0FCFA6-8E61-46B7-B1EA-784B925B8F1D}" srcId="{4A3B4F9A-F9E2-4325-A969-80A17FE125C1}" destId="{AF719C77-5107-4121-B027-8BCD49251C0B}" srcOrd="2" destOrd="0" parTransId="{ECAD08A4-84CA-492F-8ABE-B12FE10D440A}" sibTransId="{FC7F52FB-6F69-4F51-A2F3-449A53E303D2}"/>
    <dgm:cxn modelId="{76CC67AC-CE2C-4117-8377-D177082E2432}" srcId="{4A3B4F9A-F9E2-4325-A969-80A17FE125C1}" destId="{5EEF6047-EB35-45EA-9BA0-7750BEB162AF}" srcOrd="1" destOrd="0" parTransId="{247D20D6-251F-4F0B-8C6B-A5C4D2271A22}" sibTransId="{CB581BD0-BCC1-4C96-A761-FEFAF14B9496}"/>
    <dgm:cxn modelId="{776C26DD-B362-4D1B-922B-9445F7853439}" type="presOf" srcId="{0C07581E-06A6-4246-BCCD-9404722DE13E}" destId="{BA25C255-9F52-449E-A0BD-4C6553F7D077}" srcOrd="0" destOrd="0" presId="urn:microsoft.com/office/officeart/2008/layout/LinedList"/>
    <dgm:cxn modelId="{A76CC5E5-9D23-4DE0-81D6-B4C8D036631B}" type="presOf" srcId="{4A3B4F9A-F9E2-4325-A969-80A17FE125C1}" destId="{EB29A8D3-BAC7-4E2F-B2BF-341BDAEEE448}" srcOrd="0" destOrd="0" presId="urn:microsoft.com/office/officeart/2008/layout/LinedList"/>
    <dgm:cxn modelId="{0ACEC865-DAE7-4B32-8D7E-59A936F3ADC1}" type="presParOf" srcId="{EB29A8D3-BAC7-4E2F-B2BF-341BDAEEE448}" destId="{65F9CEB6-615D-4EAE-964A-E95AC68D06E2}" srcOrd="0" destOrd="0" presId="urn:microsoft.com/office/officeart/2008/layout/LinedList"/>
    <dgm:cxn modelId="{CBCD9993-E227-449E-8DE5-CD9B9FE63155}" type="presParOf" srcId="{EB29A8D3-BAC7-4E2F-B2BF-341BDAEEE448}" destId="{2211F611-35FD-4C41-82B5-F15DD1D14110}" srcOrd="1" destOrd="0" presId="urn:microsoft.com/office/officeart/2008/layout/LinedList"/>
    <dgm:cxn modelId="{83767C21-BEF6-417F-AE73-399AD653832A}" type="presParOf" srcId="{2211F611-35FD-4C41-82B5-F15DD1D14110}" destId="{BA25C255-9F52-449E-A0BD-4C6553F7D077}" srcOrd="0" destOrd="0" presId="urn:microsoft.com/office/officeart/2008/layout/LinedList"/>
    <dgm:cxn modelId="{8809E343-3545-4637-BA31-EC8A9E8F93D0}" type="presParOf" srcId="{2211F611-35FD-4C41-82B5-F15DD1D14110}" destId="{A36BC50B-34D5-452D-8006-0F84F4CDE5B4}" srcOrd="1" destOrd="0" presId="urn:microsoft.com/office/officeart/2008/layout/LinedList"/>
    <dgm:cxn modelId="{355F2609-B466-4D17-8D45-0B690F3F5C37}" type="presParOf" srcId="{EB29A8D3-BAC7-4E2F-B2BF-341BDAEEE448}" destId="{3B47861C-9E1A-4086-9F67-83F162851CF1}" srcOrd="2" destOrd="0" presId="urn:microsoft.com/office/officeart/2008/layout/LinedList"/>
    <dgm:cxn modelId="{D315A11B-2B72-443D-8DFB-3C3A2746BA16}" type="presParOf" srcId="{EB29A8D3-BAC7-4E2F-B2BF-341BDAEEE448}" destId="{C84F4D85-278E-416E-B467-C740466B9B30}" srcOrd="3" destOrd="0" presId="urn:microsoft.com/office/officeart/2008/layout/LinedList"/>
    <dgm:cxn modelId="{8EAD2A1C-124C-494F-9AF5-59F5349BAD40}" type="presParOf" srcId="{C84F4D85-278E-416E-B467-C740466B9B30}" destId="{6FB79C26-3AF6-4678-98EF-32DC4FA974E0}" srcOrd="0" destOrd="0" presId="urn:microsoft.com/office/officeart/2008/layout/LinedList"/>
    <dgm:cxn modelId="{78932EE5-23DA-487E-A7C3-5A526722B3DB}" type="presParOf" srcId="{C84F4D85-278E-416E-B467-C740466B9B30}" destId="{892FC978-8FDE-4A94-9B4A-AAFCD7BD91CC}" srcOrd="1" destOrd="0" presId="urn:microsoft.com/office/officeart/2008/layout/LinedList"/>
    <dgm:cxn modelId="{B27CDB92-1C38-42DD-B208-D3C32EC0965B}" type="presParOf" srcId="{EB29A8D3-BAC7-4E2F-B2BF-341BDAEEE448}" destId="{AC750742-D146-4705-9BBE-835DB0260C51}" srcOrd="4" destOrd="0" presId="urn:microsoft.com/office/officeart/2008/layout/LinedList"/>
    <dgm:cxn modelId="{FBDBE41D-645D-457F-A6B0-38643ADD337F}" type="presParOf" srcId="{EB29A8D3-BAC7-4E2F-B2BF-341BDAEEE448}" destId="{0F6FBDD2-D4E4-4600-B36A-77205638B4B1}" srcOrd="5" destOrd="0" presId="urn:microsoft.com/office/officeart/2008/layout/LinedList"/>
    <dgm:cxn modelId="{79E1A720-1B1D-461B-BDA7-862DC15F69F3}" type="presParOf" srcId="{0F6FBDD2-D4E4-4600-B36A-77205638B4B1}" destId="{F8B3E29E-1A65-4E10-A2A7-0CC77018AB8B}" srcOrd="0" destOrd="0" presId="urn:microsoft.com/office/officeart/2008/layout/LinedList"/>
    <dgm:cxn modelId="{1D288F2F-DEBC-49C5-B908-3202070C2961}" type="presParOf" srcId="{0F6FBDD2-D4E4-4600-B36A-77205638B4B1}" destId="{B7D02483-73AA-40AD-93EB-2477C3AFD86B}" srcOrd="1" destOrd="0" presId="urn:microsoft.com/office/officeart/2008/layout/LinedList"/>
    <dgm:cxn modelId="{44883109-9BEC-4CF2-9FF4-A07EA3F9F1A9}" type="presParOf" srcId="{EB29A8D3-BAC7-4E2F-B2BF-341BDAEEE448}" destId="{92D9847C-ED59-47DA-A70E-8C461DDDA0FE}" srcOrd="6" destOrd="0" presId="urn:microsoft.com/office/officeart/2008/layout/LinedList"/>
    <dgm:cxn modelId="{1F151E9A-8D82-4FE5-9FAF-479B781824DA}" type="presParOf" srcId="{EB29A8D3-BAC7-4E2F-B2BF-341BDAEEE448}" destId="{802A4DBA-3CF4-4DE9-AC16-09F96B2610F3}" srcOrd="7" destOrd="0" presId="urn:microsoft.com/office/officeart/2008/layout/LinedList"/>
    <dgm:cxn modelId="{F9BE3AF2-9341-473F-BFCB-DA9F0035C782}" type="presParOf" srcId="{802A4DBA-3CF4-4DE9-AC16-09F96B2610F3}" destId="{6F7CB4CF-55D9-4B9A-9648-50D5D92F1D47}" srcOrd="0" destOrd="0" presId="urn:microsoft.com/office/officeart/2008/layout/LinedList"/>
    <dgm:cxn modelId="{781B69BF-B572-4266-96FB-954086D54122}" type="presParOf" srcId="{802A4DBA-3CF4-4DE9-AC16-09F96B2610F3}" destId="{691ADE07-2B42-4B6C-A65C-106FBC4E4C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E6AF0-0B53-4DA6-88FC-848EA6A44C0C}" type="doc">
      <dgm:prSet loTypeId="urn:microsoft.com/office/officeart/2005/8/layout/arrow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C199C7-B048-40B1-A56C-39635DB179F5}">
      <dgm:prSet/>
      <dgm:spPr/>
      <dgm:t>
        <a:bodyPr/>
        <a:lstStyle/>
        <a:p>
          <a:pPr>
            <a:defRPr b="1"/>
          </a:pPr>
          <a:r>
            <a:rPr lang="nl-BE"/>
            <a:t>Concepts correspond to set of abstract objects/represent relationships</a:t>
          </a:r>
          <a:endParaRPr lang="en-US"/>
        </a:p>
      </dgm:t>
    </dgm:pt>
    <dgm:pt modelId="{24338E03-D402-4B0D-92BD-950028268E56}" type="parTrans" cxnId="{19997A4C-C0D4-4975-A044-3E531A4FE9DE}">
      <dgm:prSet/>
      <dgm:spPr/>
      <dgm:t>
        <a:bodyPr/>
        <a:lstStyle/>
        <a:p>
          <a:endParaRPr lang="en-US"/>
        </a:p>
      </dgm:t>
    </dgm:pt>
    <dgm:pt modelId="{53269C7D-61AA-4C71-A804-18D4CBE382FB}" type="sibTrans" cxnId="{19997A4C-C0D4-4975-A044-3E531A4FE9DE}">
      <dgm:prSet/>
      <dgm:spPr/>
      <dgm:t>
        <a:bodyPr/>
        <a:lstStyle/>
        <a:p>
          <a:endParaRPr lang="en-US"/>
        </a:p>
      </dgm:t>
    </dgm:pt>
    <dgm:pt modelId="{945E1C26-F073-466D-9EF4-29E117AF980E}">
      <dgm:prSet/>
      <dgm:spPr/>
      <dgm:t>
        <a:bodyPr/>
        <a:lstStyle/>
        <a:p>
          <a:pPr>
            <a:defRPr b="1"/>
          </a:pPr>
          <a:r>
            <a:rPr lang="nl-BE"/>
            <a:t>Difference with datatype: </a:t>
          </a:r>
          <a:endParaRPr lang="en-US"/>
        </a:p>
      </dgm:t>
    </dgm:pt>
    <dgm:pt modelId="{3E0556FF-ADF3-4A67-BDDB-629445A945A7}" type="parTrans" cxnId="{5E9FAD6D-C957-4CAC-AE75-0113C1C7E654}">
      <dgm:prSet/>
      <dgm:spPr/>
      <dgm:t>
        <a:bodyPr/>
        <a:lstStyle/>
        <a:p>
          <a:endParaRPr lang="en-US"/>
        </a:p>
      </dgm:t>
    </dgm:pt>
    <dgm:pt modelId="{D2A8B5D4-4662-46DD-8A04-03988DC876C2}" type="sibTrans" cxnId="{5E9FAD6D-C957-4CAC-AE75-0113C1C7E654}">
      <dgm:prSet/>
      <dgm:spPr/>
      <dgm:t>
        <a:bodyPr/>
        <a:lstStyle/>
        <a:p>
          <a:endParaRPr lang="en-US"/>
        </a:p>
      </dgm:t>
    </dgm:pt>
    <dgm:pt modelId="{6A86DE0C-8671-4653-A2DF-6DC863758C0C}">
      <dgm:prSet/>
      <dgm:spPr/>
      <dgm:t>
        <a:bodyPr/>
        <a:lstStyle/>
        <a:p>
          <a:r>
            <a:rPr lang="nl-BE"/>
            <a:t>A concept encompasses all the state and behavior that motivates the concept, whereas this might not always be the case when it comes to datatypes.</a:t>
          </a:r>
          <a:endParaRPr lang="en-US"/>
        </a:p>
      </dgm:t>
    </dgm:pt>
    <dgm:pt modelId="{1A6944EC-AD77-44DE-83C9-844566CC77F8}" type="parTrans" cxnId="{26ADC431-78AA-4A23-8635-AA6D89651B37}">
      <dgm:prSet/>
      <dgm:spPr/>
      <dgm:t>
        <a:bodyPr/>
        <a:lstStyle/>
        <a:p>
          <a:endParaRPr lang="en-US"/>
        </a:p>
      </dgm:t>
    </dgm:pt>
    <dgm:pt modelId="{EBCFF0B2-3027-45C4-9F32-E55871C17D32}" type="sibTrans" cxnId="{26ADC431-78AA-4A23-8635-AA6D89651B37}">
      <dgm:prSet/>
      <dgm:spPr/>
      <dgm:t>
        <a:bodyPr/>
        <a:lstStyle/>
        <a:p>
          <a:endParaRPr lang="en-US"/>
        </a:p>
      </dgm:t>
    </dgm:pt>
    <dgm:pt modelId="{9B845AB7-6285-4EE4-B5A0-269F360C1506}">
      <dgm:prSet/>
      <dgm:spPr/>
      <dgm:t>
        <a:bodyPr/>
        <a:lstStyle/>
        <a:p>
          <a:r>
            <a:rPr lang="nl-BE" dirty="0"/>
            <a:t>Eg a ‘label’ datatype </a:t>
          </a:r>
          <a:r>
            <a:rPr lang="nl-BE" dirty="0" err="1"/>
            <a:t>for</a:t>
          </a:r>
          <a:r>
            <a:rPr lang="nl-BE" dirty="0"/>
            <a:t> </a:t>
          </a:r>
          <a:r>
            <a:rPr lang="nl-BE" dirty="0" err="1"/>
            <a:t>emails</a:t>
          </a:r>
          <a:r>
            <a:rPr lang="nl-BE" dirty="0"/>
            <a:t>: </a:t>
          </a:r>
          <a:r>
            <a:rPr lang="nl-BE" dirty="0" err="1"/>
            <a:t>the</a:t>
          </a:r>
          <a:r>
            <a:rPr lang="nl-BE" dirty="0"/>
            <a:t> ‘</a:t>
          </a:r>
          <a:r>
            <a:rPr lang="nl-BE" dirty="0" err="1"/>
            <a:t>assign-to</a:t>
          </a:r>
          <a:r>
            <a:rPr lang="nl-BE" dirty="0"/>
            <a:t>’ action </a:t>
          </a:r>
          <a:r>
            <a:rPr lang="nl-BE" dirty="0" err="1"/>
            <a:t>will</a:t>
          </a:r>
          <a:r>
            <a:rPr lang="nl-BE" dirty="0"/>
            <a:t> </a:t>
          </a:r>
          <a:r>
            <a:rPr lang="nl-BE" dirty="0" err="1"/>
            <a:t>not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a part of </a:t>
          </a:r>
          <a:r>
            <a:rPr lang="nl-BE" dirty="0" err="1"/>
            <a:t>the</a:t>
          </a:r>
          <a:r>
            <a:rPr lang="nl-BE" dirty="0"/>
            <a:t> datatype </a:t>
          </a:r>
          <a:r>
            <a:rPr lang="nl-BE" dirty="0" err="1"/>
            <a:t>since</a:t>
          </a:r>
          <a:r>
            <a:rPr lang="nl-BE" dirty="0"/>
            <a:t> </a:t>
          </a:r>
          <a:r>
            <a:rPr lang="nl-BE" dirty="0" err="1"/>
            <a:t>it</a:t>
          </a:r>
          <a:r>
            <a:rPr lang="nl-BE" dirty="0"/>
            <a:t> </a:t>
          </a:r>
          <a:r>
            <a:rPr lang="nl-BE" dirty="0" err="1"/>
            <a:t>will</a:t>
          </a:r>
          <a:r>
            <a:rPr lang="nl-BE" dirty="0"/>
            <a:t> </a:t>
          </a:r>
          <a:r>
            <a:rPr lang="nl-BE" dirty="0" err="1"/>
            <a:t>be</a:t>
          </a:r>
          <a:r>
            <a:rPr lang="nl-BE" dirty="0"/>
            <a:t> </a:t>
          </a:r>
          <a:r>
            <a:rPr lang="nl-BE" dirty="0" err="1"/>
            <a:t>an</a:t>
          </a:r>
          <a:r>
            <a:rPr lang="nl-BE" dirty="0"/>
            <a:t> </a:t>
          </a:r>
          <a:r>
            <a:rPr lang="nl-BE" dirty="0" err="1"/>
            <a:t>immutable</a:t>
          </a:r>
          <a:r>
            <a:rPr lang="nl-BE" dirty="0"/>
            <a:t> object (</a:t>
          </a:r>
          <a:r>
            <a:rPr lang="nl-BE" dirty="0" err="1"/>
            <a:t>used</a:t>
          </a:r>
          <a:r>
            <a:rPr lang="nl-BE" dirty="0"/>
            <a:t> as </a:t>
          </a:r>
          <a:r>
            <a:rPr lang="nl-BE" dirty="0" err="1"/>
            <a:t>key</a:t>
          </a:r>
          <a:r>
            <a:rPr lang="nl-BE" dirty="0"/>
            <a:t>)</a:t>
          </a:r>
          <a:endParaRPr lang="en-US" dirty="0"/>
        </a:p>
      </dgm:t>
    </dgm:pt>
    <dgm:pt modelId="{DCC30654-A44C-40BD-AD6B-1D0517CA9450}" type="parTrans" cxnId="{68E847C0-F417-46A3-BB9F-AAAA4A818753}">
      <dgm:prSet/>
      <dgm:spPr/>
      <dgm:t>
        <a:bodyPr/>
        <a:lstStyle/>
        <a:p>
          <a:endParaRPr lang="en-US"/>
        </a:p>
      </dgm:t>
    </dgm:pt>
    <dgm:pt modelId="{D78B673E-644B-457C-80EE-B62523E365FB}" type="sibTrans" cxnId="{68E847C0-F417-46A3-BB9F-AAAA4A818753}">
      <dgm:prSet/>
      <dgm:spPr/>
      <dgm:t>
        <a:bodyPr/>
        <a:lstStyle/>
        <a:p>
          <a:endParaRPr lang="en-US"/>
        </a:p>
      </dgm:t>
    </dgm:pt>
    <dgm:pt modelId="{7D3CD8C3-99DD-4E08-B12C-741DFCB096E4}">
      <dgm:prSet/>
      <dgm:spPr/>
      <dgm:t>
        <a:bodyPr/>
        <a:lstStyle/>
        <a:p>
          <a:endParaRPr lang="en-US" dirty="0"/>
        </a:p>
      </dgm:t>
    </dgm:pt>
    <dgm:pt modelId="{91489E00-51E3-42DC-BC24-7905713BFE17}" type="parTrans" cxnId="{CE684BE6-3722-44FF-9217-84F182C45A07}">
      <dgm:prSet/>
      <dgm:spPr/>
      <dgm:t>
        <a:bodyPr/>
        <a:lstStyle/>
        <a:p>
          <a:endParaRPr lang="nl-BE"/>
        </a:p>
      </dgm:t>
    </dgm:pt>
    <dgm:pt modelId="{0017B356-3608-462E-9B76-7D8F842B8CFF}" type="sibTrans" cxnId="{CE684BE6-3722-44FF-9217-84F182C45A07}">
      <dgm:prSet/>
      <dgm:spPr/>
      <dgm:t>
        <a:bodyPr/>
        <a:lstStyle/>
        <a:p>
          <a:endParaRPr lang="en-US"/>
        </a:p>
      </dgm:t>
    </dgm:pt>
    <dgm:pt modelId="{F9059A6E-2D45-4315-A1B1-742080C6B40E}" type="pres">
      <dgm:prSet presAssocID="{C2DE6AF0-0B53-4DA6-88FC-848EA6A44C0C}" presName="diagram" presStyleCnt="0">
        <dgm:presLayoutVars>
          <dgm:dir/>
          <dgm:resizeHandles val="exact"/>
        </dgm:presLayoutVars>
      </dgm:prSet>
      <dgm:spPr/>
    </dgm:pt>
    <dgm:pt modelId="{6CF30309-8429-4A80-B028-D739EFDCD5E6}" type="pres">
      <dgm:prSet presAssocID="{6DC199C7-B048-40B1-A56C-39635DB179F5}" presName="arrow" presStyleLbl="node1" presStyleIdx="0" presStyleCnt="2">
        <dgm:presLayoutVars>
          <dgm:bulletEnabled val="1"/>
        </dgm:presLayoutVars>
      </dgm:prSet>
      <dgm:spPr/>
    </dgm:pt>
    <dgm:pt modelId="{2639F2FE-5C83-4ED0-A523-6931BD06540E}" type="pres">
      <dgm:prSet presAssocID="{945E1C26-F073-466D-9EF4-29E117AF980E}" presName="arrow" presStyleLbl="node1" presStyleIdx="1" presStyleCnt="2">
        <dgm:presLayoutVars>
          <dgm:bulletEnabled val="1"/>
        </dgm:presLayoutVars>
      </dgm:prSet>
      <dgm:spPr/>
    </dgm:pt>
  </dgm:ptLst>
  <dgm:cxnLst>
    <dgm:cxn modelId="{1B263927-67FA-4B10-85F8-E3CEF7638236}" type="presOf" srcId="{6A86DE0C-8671-4653-A2DF-6DC863758C0C}" destId="{2639F2FE-5C83-4ED0-A523-6931BD06540E}" srcOrd="0" destOrd="1" presId="urn:microsoft.com/office/officeart/2005/8/layout/arrow5"/>
    <dgm:cxn modelId="{20C7B030-DE8B-4DDA-B8FB-6BCF90BA9126}" type="presOf" srcId="{945E1C26-F073-466D-9EF4-29E117AF980E}" destId="{2639F2FE-5C83-4ED0-A523-6931BD06540E}" srcOrd="0" destOrd="0" presId="urn:microsoft.com/office/officeart/2005/8/layout/arrow5"/>
    <dgm:cxn modelId="{26ADC431-78AA-4A23-8635-AA6D89651B37}" srcId="{945E1C26-F073-466D-9EF4-29E117AF980E}" destId="{6A86DE0C-8671-4653-A2DF-6DC863758C0C}" srcOrd="0" destOrd="0" parTransId="{1A6944EC-AD77-44DE-83C9-844566CC77F8}" sibTransId="{EBCFF0B2-3027-45C4-9F32-E55871C17D32}"/>
    <dgm:cxn modelId="{A0929D4A-54BA-46F9-8330-DB40B3AEEFF2}" type="presOf" srcId="{6DC199C7-B048-40B1-A56C-39635DB179F5}" destId="{6CF30309-8429-4A80-B028-D739EFDCD5E6}" srcOrd="0" destOrd="0" presId="urn:microsoft.com/office/officeart/2005/8/layout/arrow5"/>
    <dgm:cxn modelId="{C77F9E6A-F709-49A4-AE44-3C59DCCD7600}" type="presOf" srcId="{C2DE6AF0-0B53-4DA6-88FC-848EA6A44C0C}" destId="{F9059A6E-2D45-4315-A1B1-742080C6B40E}" srcOrd="0" destOrd="0" presId="urn:microsoft.com/office/officeart/2005/8/layout/arrow5"/>
    <dgm:cxn modelId="{19997A4C-C0D4-4975-A044-3E531A4FE9DE}" srcId="{C2DE6AF0-0B53-4DA6-88FC-848EA6A44C0C}" destId="{6DC199C7-B048-40B1-A56C-39635DB179F5}" srcOrd="0" destOrd="0" parTransId="{24338E03-D402-4B0D-92BD-950028268E56}" sibTransId="{53269C7D-61AA-4C71-A804-18D4CBE382FB}"/>
    <dgm:cxn modelId="{5E9FAD6D-C957-4CAC-AE75-0113C1C7E654}" srcId="{C2DE6AF0-0B53-4DA6-88FC-848EA6A44C0C}" destId="{945E1C26-F073-466D-9EF4-29E117AF980E}" srcOrd="1" destOrd="0" parTransId="{3E0556FF-ADF3-4A67-BDDB-629445A945A7}" sibTransId="{D2A8B5D4-4662-46DD-8A04-03988DC876C2}"/>
    <dgm:cxn modelId="{1D08756E-ED90-444D-B683-E98AC4D72EE3}" type="presOf" srcId="{7D3CD8C3-99DD-4E08-B12C-741DFCB096E4}" destId="{2639F2FE-5C83-4ED0-A523-6931BD06540E}" srcOrd="0" destOrd="3" presId="urn:microsoft.com/office/officeart/2005/8/layout/arrow5"/>
    <dgm:cxn modelId="{68E847C0-F417-46A3-BB9F-AAAA4A818753}" srcId="{6A86DE0C-8671-4653-A2DF-6DC863758C0C}" destId="{9B845AB7-6285-4EE4-B5A0-269F360C1506}" srcOrd="0" destOrd="0" parTransId="{DCC30654-A44C-40BD-AD6B-1D0517CA9450}" sibTransId="{D78B673E-644B-457C-80EE-B62523E365FB}"/>
    <dgm:cxn modelId="{CE684BE6-3722-44FF-9217-84F182C45A07}" srcId="{6A86DE0C-8671-4653-A2DF-6DC863758C0C}" destId="{7D3CD8C3-99DD-4E08-B12C-741DFCB096E4}" srcOrd="1" destOrd="0" parTransId="{91489E00-51E3-42DC-BC24-7905713BFE17}" sibTransId="{0017B356-3608-462E-9B76-7D8F842B8CFF}"/>
    <dgm:cxn modelId="{C84326FD-A219-4319-BBBC-B030AB377EAA}" type="presOf" srcId="{9B845AB7-6285-4EE4-B5A0-269F360C1506}" destId="{2639F2FE-5C83-4ED0-A523-6931BD06540E}" srcOrd="0" destOrd="2" presId="urn:microsoft.com/office/officeart/2005/8/layout/arrow5"/>
    <dgm:cxn modelId="{88DE1160-0796-46DC-9EFA-E6B5F5CEEDF3}" type="presParOf" srcId="{F9059A6E-2D45-4315-A1B1-742080C6B40E}" destId="{6CF30309-8429-4A80-B028-D739EFDCD5E6}" srcOrd="0" destOrd="0" presId="urn:microsoft.com/office/officeart/2005/8/layout/arrow5"/>
    <dgm:cxn modelId="{7FF46634-1DD4-442C-B92C-5EA8CC209DC2}" type="presParOf" srcId="{F9059A6E-2D45-4315-A1B1-742080C6B40E}" destId="{2639F2FE-5C83-4ED0-A523-6931BD06540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D0A46-5C8E-4556-94FC-2B7C3C2BB219}">
      <dsp:nvSpPr>
        <dsp:cNvPr id="0" name=""/>
        <dsp:cNvSpPr/>
      </dsp:nvSpPr>
      <dsp:spPr>
        <a:xfrm>
          <a:off x="0" y="372160"/>
          <a:ext cx="531454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468" tIns="333248" rIns="4124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 err="1"/>
            <a:t>Shaping</a:t>
          </a:r>
          <a:r>
            <a:rPr lang="nl-BE" sz="1600" kern="1200" dirty="0"/>
            <a:t> </a:t>
          </a:r>
          <a:r>
            <a:rPr lang="nl-BE" sz="1600" kern="1200" dirty="0" err="1"/>
            <a:t>the</a:t>
          </a:r>
          <a:r>
            <a:rPr lang="nl-BE" sz="1600" kern="1200" dirty="0"/>
            <a:t> </a:t>
          </a:r>
          <a:r>
            <a:rPr lang="nl-BE" sz="1600" kern="1200" dirty="0" err="1"/>
            <a:t>behavior</a:t>
          </a:r>
          <a:r>
            <a:rPr lang="nl-BE" sz="1600" kern="1200" dirty="0"/>
            <a:t> of software, </a:t>
          </a:r>
          <a:r>
            <a:rPr lang="nl-BE" sz="1600" kern="1200" dirty="0" err="1"/>
            <a:t>how</a:t>
          </a:r>
          <a:r>
            <a:rPr lang="nl-BE" sz="1600" kern="1200" dirty="0"/>
            <a:t> </a:t>
          </a:r>
          <a:r>
            <a:rPr lang="nl-BE" sz="1600" kern="1200" dirty="0" err="1"/>
            <a:t>it</a:t>
          </a:r>
          <a:r>
            <a:rPr lang="nl-BE" sz="1600" kern="1200" dirty="0"/>
            <a:t> </a:t>
          </a:r>
          <a:r>
            <a:rPr lang="nl-BE" sz="1600" kern="1200" dirty="0" err="1"/>
            <a:t>will</a:t>
          </a:r>
          <a:r>
            <a:rPr lang="nl-BE" sz="1600" kern="1200" dirty="0"/>
            <a:t> </a:t>
          </a:r>
          <a:r>
            <a:rPr lang="nl-BE" sz="1600" kern="1200" dirty="0" err="1"/>
            <a:t>be</a:t>
          </a:r>
          <a:r>
            <a:rPr lang="nl-BE" sz="1600" kern="1200" dirty="0"/>
            <a:t> </a:t>
          </a:r>
          <a:r>
            <a:rPr lang="nl-BE" sz="1600" kern="1200" dirty="0" err="1"/>
            <a:t>perceived</a:t>
          </a:r>
          <a:r>
            <a:rPr lang="nl-BE" sz="1600" kern="1200" dirty="0"/>
            <a:t> </a:t>
          </a:r>
          <a:r>
            <a:rPr lang="nl-BE" sz="1600" kern="1200" dirty="0" err="1"/>
            <a:t>and</a:t>
          </a:r>
          <a:r>
            <a:rPr lang="nl-BE" sz="1600" kern="1200" dirty="0"/>
            <a:t> </a:t>
          </a:r>
          <a:r>
            <a:rPr lang="nl-BE" sz="1600" kern="1200" dirty="0" err="1"/>
            <a:t>its</a:t>
          </a:r>
          <a:r>
            <a:rPr lang="nl-BE" sz="1600" kern="1200" dirty="0"/>
            <a:t> impact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Requirement analysis, project scoping, specification</a:t>
          </a:r>
          <a:endParaRPr lang="en-US" sz="1600" kern="1200"/>
        </a:p>
      </dsp:txBody>
      <dsp:txXfrm>
        <a:off x="0" y="372160"/>
        <a:ext cx="5314543" cy="1159200"/>
      </dsp:txXfrm>
    </dsp:sp>
    <dsp:sp modelId="{9612C85B-3E25-42C4-9CD9-668EAAE8941D}">
      <dsp:nvSpPr>
        <dsp:cNvPr id="0" name=""/>
        <dsp:cNvSpPr/>
      </dsp:nvSpPr>
      <dsp:spPr>
        <a:xfrm>
          <a:off x="265727" y="136000"/>
          <a:ext cx="372018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614" tIns="0" rIns="14061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600" kern="1200" dirty="0" err="1"/>
            <a:t>Conceptual</a:t>
          </a:r>
          <a:r>
            <a:rPr lang="nl-BE" sz="1600" kern="1200" dirty="0"/>
            <a:t> </a:t>
          </a:r>
          <a:endParaRPr lang="en-US" sz="1600" kern="1200" dirty="0"/>
        </a:p>
      </dsp:txBody>
      <dsp:txXfrm>
        <a:off x="288784" y="159057"/>
        <a:ext cx="3674066" cy="426206"/>
      </dsp:txXfrm>
    </dsp:sp>
    <dsp:sp modelId="{C273A57D-1EFD-4C61-947E-8C8FE30B6093}">
      <dsp:nvSpPr>
        <dsp:cNvPr id="0" name=""/>
        <dsp:cNvSpPr/>
      </dsp:nvSpPr>
      <dsp:spPr>
        <a:xfrm>
          <a:off x="0" y="1853920"/>
          <a:ext cx="5314543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468" tIns="333248" rIns="4124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Selecting the correct/optimal data structures for desired behavior and concepts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Software architecture, module design, implementation</a:t>
          </a:r>
          <a:endParaRPr lang="en-US" sz="1600" kern="1200"/>
        </a:p>
      </dsp:txBody>
      <dsp:txXfrm>
        <a:off x="0" y="1853920"/>
        <a:ext cx="5314543" cy="1386000"/>
      </dsp:txXfrm>
    </dsp:sp>
    <dsp:sp modelId="{B0D15703-DCF7-4E70-A241-A620D633561C}">
      <dsp:nvSpPr>
        <dsp:cNvPr id="0" name=""/>
        <dsp:cNvSpPr/>
      </dsp:nvSpPr>
      <dsp:spPr>
        <a:xfrm>
          <a:off x="265727" y="1617760"/>
          <a:ext cx="372018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614" tIns="0" rIns="14061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600" kern="1200"/>
            <a:t>Representational</a:t>
          </a:r>
          <a:endParaRPr lang="en-US" sz="1600" kern="1200"/>
        </a:p>
      </dsp:txBody>
      <dsp:txXfrm>
        <a:off x="288784" y="1640817"/>
        <a:ext cx="367406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9CEB6-615D-4EAE-964A-E95AC68D06E2}">
      <dsp:nvSpPr>
        <dsp:cNvPr id="0" name=""/>
        <dsp:cNvSpPr/>
      </dsp:nvSpPr>
      <dsp:spPr>
        <a:xfrm>
          <a:off x="0" y="0"/>
          <a:ext cx="53145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5C255-9F52-449E-A0BD-4C6553F7D077}">
      <dsp:nvSpPr>
        <dsp:cNvPr id="0" name=""/>
        <dsp:cNvSpPr/>
      </dsp:nvSpPr>
      <dsp:spPr>
        <a:xfrm>
          <a:off x="0" y="0"/>
          <a:ext cx="5314543" cy="84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Ideas needed to know how to use a system or infrastructure</a:t>
          </a:r>
          <a:endParaRPr lang="en-US" sz="2300" kern="1200"/>
        </a:p>
      </dsp:txBody>
      <dsp:txXfrm>
        <a:off x="0" y="0"/>
        <a:ext cx="5314543" cy="843980"/>
      </dsp:txXfrm>
    </dsp:sp>
    <dsp:sp modelId="{3B47861C-9E1A-4086-9F67-83F162851CF1}">
      <dsp:nvSpPr>
        <dsp:cNvPr id="0" name=""/>
        <dsp:cNvSpPr/>
      </dsp:nvSpPr>
      <dsp:spPr>
        <a:xfrm>
          <a:off x="0" y="843980"/>
          <a:ext cx="53145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79C26-3AF6-4678-98EF-32DC4FA974E0}">
      <dsp:nvSpPr>
        <dsp:cNvPr id="0" name=""/>
        <dsp:cNvSpPr/>
      </dsp:nvSpPr>
      <dsp:spPr>
        <a:xfrm>
          <a:off x="0" y="843980"/>
          <a:ext cx="5314543" cy="84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Can also be used to distinguish between systems and families</a:t>
          </a:r>
          <a:endParaRPr lang="en-US" sz="2300" kern="1200"/>
        </a:p>
      </dsp:txBody>
      <dsp:txXfrm>
        <a:off x="0" y="843980"/>
        <a:ext cx="5314543" cy="843980"/>
      </dsp:txXfrm>
    </dsp:sp>
    <dsp:sp modelId="{AC750742-D146-4705-9BBE-835DB0260C51}">
      <dsp:nvSpPr>
        <dsp:cNvPr id="0" name=""/>
        <dsp:cNvSpPr/>
      </dsp:nvSpPr>
      <dsp:spPr>
        <a:xfrm>
          <a:off x="0" y="1687960"/>
          <a:ext cx="53145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3E29E-1A65-4E10-A2A7-0CC77018AB8B}">
      <dsp:nvSpPr>
        <dsp:cNvPr id="0" name=""/>
        <dsp:cNvSpPr/>
      </dsp:nvSpPr>
      <dsp:spPr>
        <a:xfrm>
          <a:off x="0" y="1687960"/>
          <a:ext cx="5314543" cy="84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Are embodied by systems, sometimes get new significance</a:t>
          </a:r>
          <a:endParaRPr lang="en-US" sz="2300" kern="1200"/>
        </a:p>
      </dsp:txBody>
      <dsp:txXfrm>
        <a:off x="0" y="1687960"/>
        <a:ext cx="5314543" cy="843980"/>
      </dsp:txXfrm>
    </dsp:sp>
    <dsp:sp modelId="{92D9847C-ED59-47DA-A70E-8C461DDDA0FE}">
      <dsp:nvSpPr>
        <dsp:cNvPr id="0" name=""/>
        <dsp:cNvSpPr/>
      </dsp:nvSpPr>
      <dsp:spPr>
        <a:xfrm>
          <a:off x="0" y="2531939"/>
          <a:ext cx="53145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CB4CF-55D9-4B9A-9648-50D5D92F1D47}">
      <dsp:nvSpPr>
        <dsp:cNvPr id="0" name=""/>
        <dsp:cNvSpPr/>
      </dsp:nvSpPr>
      <dsp:spPr>
        <a:xfrm>
          <a:off x="0" y="2531940"/>
          <a:ext cx="5314543" cy="84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May appeal to an anology with a real world concept, such as trash bin</a:t>
          </a:r>
          <a:endParaRPr lang="en-US" sz="2300" kern="1200"/>
        </a:p>
      </dsp:txBody>
      <dsp:txXfrm>
        <a:off x="0" y="2531940"/>
        <a:ext cx="5314543" cy="843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30309-8429-4A80-B028-D739EFDCD5E6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700" kern="1200"/>
            <a:t>Concepts correspond to set of abstract objects/represent relationships</a:t>
          </a:r>
          <a:endParaRPr lang="en-US" sz="1700" kern="1200"/>
        </a:p>
      </dsp:txBody>
      <dsp:txXfrm rot="5400000">
        <a:off x="2338" y="1088423"/>
        <a:ext cx="3587909" cy="2174491"/>
      </dsp:txXfrm>
    </dsp:sp>
    <dsp:sp modelId="{2639F2FE-5C83-4ED0-A523-6931BD06540E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700" kern="1200"/>
            <a:t>Difference with datatype: 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/>
            <a:t>A concept encompasses all the state and behavior that motivates the concept, whereas this might not always be the case when it comes to datatypes.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Eg a ‘label’ datatype </a:t>
          </a:r>
          <a:r>
            <a:rPr lang="nl-BE" sz="1300" kern="1200" dirty="0" err="1"/>
            <a:t>for</a:t>
          </a:r>
          <a:r>
            <a:rPr lang="nl-BE" sz="1300" kern="1200" dirty="0"/>
            <a:t> </a:t>
          </a:r>
          <a:r>
            <a:rPr lang="nl-BE" sz="1300" kern="1200" dirty="0" err="1"/>
            <a:t>emails</a:t>
          </a:r>
          <a:r>
            <a:rPr lang="nl-BE" sz="1300" kern="1200" dirty="0"/>
            <a:t>: </a:t>
          </a:r>
          <a:r>
            <a:rPr lang="nl-BE" sz="1300" kern="1200" dirty="0" err="1"/>
            <a:t>the</a:t>
          </a:r>
          <a:r>
            <a:rPr lang="nl-BE" sz="1300" kern="1200" dirty="0"/>
            <a:t> ‘</a:t>
          </a:r>
          <a:r>
            <a:rPr lang="nl-BE" sz="1300" kern="1200" dirty="0" err="1"/>
            <a:t>assign-to</a:t>
          </a:r>
          <a:r>
            <a:rPr lang="nl-BE" sz="1300" kern="1200" dirty="0"/>
            <a:t>’ action </a:t>
          </a:r>
          <a:r>
            <a:rPr lang="nl-BE" sz="1300" kern="1200" dirty="0" err="1"/>
            <a:t>will</a:t>
          </a:r>
          <a:r>
            <a:rPr lang="nl-BE" sz="1300" kern="1200" dirty="0"/>
            <a:t> </a:t>
          </a:r>
          <a:r>
            <a:rPr lang="nl-BE" sz="1300" kern="1200" dirty="0" err="1"/>
            <a:t>not</a:t>
          </a:r>
          <a:r>
            <a:rPr lang="nl-BE" sz="1300" kern="1200" dirty="0"/>
            <a:t> </a:t>
          </a:r>
          <a:r>
            <a:rPr lang="nl-BE" sz="1300" kern="1200" dirty="0" err="1"/>
            <a:t>be</a:t>
          </a:r>
          <a:r>
            <a:rPr lang="nl-BE" sz="1300" kern="1200" dirty="0"/>
            <a:t> a part of </a:t>
          </a:r>
          <a:r>
            <a:rPr lang="nl-BE" sz="1300" kern="1200" dirty="0" err="1"/>
            <a:t>the</a:t>
          </a:r>
          <a:r>
            <a:rPr lang="nl-BE" sz="1300" kern="1200" dirty="0"/>
            <a:t> datatype </a:t>
          </a:r>
          <a:r>
            <a:rPr lang="nl-BE" sz="1300" kern="1200" dirty="0" err="1"/>
            <a:t>since</a:t>
          </a:r>
          <a:r>
            <a:rPr lang="nl-BE" sz="1300" kern="1200" dirty="0"/>
            <a:t> </a:t>
          </a:r>
          <a:r>
            <a:rPr lang="nl-BE" sz="1300" kern="1200" dirty="0" err="1"/>
            <a:t>it</a:t>
          </a:r>
          <a:r>
            <a:rPr lang="nl-BE" sz="1300" kern="1200" dirty="0"/>
            <a:t> </a:t>
          </a:r>
          <a:r>
            <a:rPr lang="nl-BE" sz="1300" kern="1200" dirty="0" err="1"/>
            <a:t>will</a:t>
          </a:r>
          <a:r>
            <a:rPr lang="nl-BE" sz="1300" kern="1200" dirty="0"/>
            <a:t> </a:t>
          </a:r>
          <a:r>
            <a:rPr lang="nl-BE" sz="1300" kern="1200" dirty="0" err="1"/>
            <a:t>be</a:t>
          </a:r>
          <a:r>
            <a:rPr lang="nl-BE" sz="1300" kern="1200" dirty="0"/>
            <a:t> </a:t>
          </a:r>
          <a:r>
            <a:rPr lang="nl-BE" sz="1300" kern="1200" dirty="0" err="1"/>
            <a:t>an</a:t>
          </a:r>
          <a:r>
            <a:rPr lang="nl-BE" sz="1300" kern="1200" dirty="0"/>
            <a:t> </a:t>
          </a:r>
          <a:r>
            <a:rPr lang="nl-BE" sz="1300" kern="1200" dirty="0" err="1"/>
            <a:t>immutable</a:t>
          </a:r>
          <a:r>
            <a:rPr lang="nl-BE" sz="1300" kern="1200" dirty="0"/>
            <a:t> object (</a:t>
          </a:r>
          <a:r>
            <a:rPr lang="nl-BE" sz="1300" kern="1200" dirty="0" err="1"/>
            <a:t>used</a:t>
          </a:r>
          <a:r>
            <a:rPr lang="nl-BE" sz="1300" kern="1200" dirty="0"/>
            <a:t> as </a:t>
          </a:r>
          <a:r>
            <a:rPr lang="nl-BE" sz="1300" kern="1200" dirty="0" err="1"/>
            <a:t>key</a:t>
          </a:r>
          <a:r>
            <a:rPr lang="nl-BE" sz="1300" kern="1200" dirty="0"/>
            <a:t>)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 rot="-5400000">
        <a:off x="6925352" y="1088423"/>
        <a:ext cx="3587909" cy="217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7F6E7-4154-4640-AB52-9A7A011885EB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71C8E-A6EC-49BA-A12D-B4163BECFE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881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r>
              <a:rPr lang="nl-BE" dirty="0"/>
              <a:t> 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briefly</a:t>
            </a:r>
            <a:r>
              <a:rPr lang="nl-BE" dirty="0"/>
              <a:t> go over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following</a:t>
            </a:r>
            <a:r>
              <a:rPr lang="nl-BE" dirty="0"/>
              <a:t> topics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were</a:t>
            </a:r>
            <a:r>
              <a:rPr lang="nl-BE" dirty="0"/>
              <a:t> </a:t>
            </a:r>
            <a:r>
              <a:rPr lang="nl-BE" dirty="0" err="1"/>
              <a:t>discussed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paper.</a:t>
            </a:r>
          </a:p>
          <a:p>
            <a:r>
              <a:rPr lang="nl-BE" dirty="0"/>
              <a:t>First 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provide</a:t>
            </a:r>
            <a:r>
              <a:rPr lang="nl-BE" dirty="0"/>
              <a:t>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aspects</a:t>
            </a:r>
            <a:r>
              <a:rPr lang="nl-BE" dirty="0"/>
              <a:t> of software design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entail</a:t>
            </a:r>
            <a:r>
              <a:rPr lang="nl-BE" dirty="0"/>
              <a:t> </a:t>
            </a:r>
            <a:r>
              <a:rPr lang="nl-BE" dirty="0" err="1"/>
              <a:t>followed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defining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meaning</a:t>
            </a:r>
            <a:r>
              <a:rPr lang="nl-BE" dirty="0"/>
              <a:t> is of </a:t>
            </a:r>
            <a:r>
              <a:rPr lang="nl-BE" dirty="0" err="1"/>
              <a:t>the</a:t>
            </a:r>
            <a:r>
              <a:rPr lang="nl-BE" dirty="0"/>
              <a:t> word concept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related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affordance</a:t>
            </a:r>
            <a:r>
              <a:rPr lang="nl-BE" dirty="0"/>
              <a:t> of software.</a:t>
            </a:r>
          </a:p>
          <a:p>
            <a:r>
              <a:rPr lang="nl-BE" dirty="0"/>
              <a:t>Next 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see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distinction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a concept </a:t>
            </a:r>
            <a:r>
              <a:rPr lang="nl-BE" dirty="0" err="1"/>
              <a:t>and</a:t>
            </a:r>
            <a:r>
              <a:rPr lang="nl-BE" dirty="0"/>
              <a:t> a datatype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a concept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described</a:t>
            </a:r>
            <a:r>
              <a:rPr lang="nl-BE" dirty="0"/>
              <a:t>. </a:t>
            </a:r>
            <a:r>
              <a:rPr lang="nl-BE" dirty="0" err="1"/>
              <a:t>After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I </a:t>
            </a:r>
            <a:r>
              <a:rPr lang="nl-BE" dirty="0" err="1"/>
              <a:t>will</a:t>
            </a:r>
            <a:r>
              <a:rPr lang="nl-BE" dirty="0"/>
              <a:t> talk a bit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dependent</a:t>
            </a:r>
            <a:r>
              <a:rPr lang="nl-BE" dirty="0"/>
              <a:t> on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we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try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judge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.</a:t>
            </a:r>
          </a:p>
          <a:p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conclude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taking</a:t>
            </a:r>
            <a:r>
              <a:rPr lang="nl-BE" dirty="0"/>
              <a:t> a look at </a:t>
            </a:r>
            <a:r>
              <a:rPr lang="nl-BE" dirty="0" err="1"/>
              <a:t>what</a:t>
            </a:r>
            <a:r>
              <a:rPr lang="nl-BE" dirty="0"/>
              <a:t> concept </a:t>
            </a:r>
            <a:r>
              <a:rPr lang="nl-BE" dirty="0" err="1"/>
              <a:t>idioms</a:t>
            </a:r>
            <a:r>
              <a:rPr lang="nl-BE" dirty="0"/>
              <a:t> are,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of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used</a:t>
            </a:r>
            <a:r>
              <a:rPr lang="nl-BE" dirty="0"/>
              <a:t> in </a:t>
            </a:r>
            <a:r>
              <a:rPr lang="nl-BE" dirty="0" err="1"/>
              <a:t>practice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link is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model </a:t>
            </a:r>
            <a:r>
              <a:rPr lang="nl-BE" dirty="0" err="1"/>
              <a:t>driven</a:t>
            </a:r>
            <a:r>
              <a:rPr lang="nl-BE" dirty="0"/>
              <a:t> </a:t>
            </a:r>
            <a:r>
              <a:rPr lang="nl-BE" dirty="0" err="1"/>
              <a:t>engeneering</a:t>
            </a:r>
            <a:r>
              <a:rPr lang="nl-BE" dirty="0"/>
              <a:t> course.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7998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 hope </a:t>
            </a:r>
            <a:r>
              <a:rPr lang="nl-BE" dirty="0" err="1"/>
              <a:t>that</a:t>
            </a:r>
            <a:r>
              <a:rPr lang="nl-BE" dirty="0"/>
              <a:t>,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everything</a:t>
            </a:r>
            <a:r>
              <a:rPr lang="nl-BE" dirty="0"/>
              <a:t> </a:t>
            </a:r>
            <a:r>
              <a:rPr lang="nl-BE" dirty="0" err="1"/>
              <a:t>I’ve</a:t>
            </a:r>
            <a:r>
              <a:rPr lang="nl-BE" dirty="0"/>
              <a:t> </a:t>
            </a:r>
            <a:r>
              <a:rPr lang="nl-BE" dirty="0" err="1"/>
              <a:t>spoke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past few minutes, </a:t>
            </a:r>
            <a:r>
              <a:rPr lang="nl-BE" dirty="0" err="1"/>
              <a:t>it</a:t>
            </a:r>
            <a:r>
              <a:rPr lang="nl-BE" dirty="0"/>
              <a:t> has </a:t>
            </a:r>
            <a:r>
              <a:rPr lang="nl-BE" dirty="0" err="1"/>
              <a:t>become</a:t>
            </a:r>
            <a:r>
              <a:rPr lang="nl-BE" dirty="0"/>
              <a:t> </a:t>
            </a:r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may</a:t>
            </a:r>
            <a:r>
              <a:rPr lang="nl-BE" dirty="0"/>
              <a:t> </a:t>
            </a:r>
            <a:r>
              <a:rPr lang="nl-BE" dirty="0" err="1"/>
              <a:t>provide</a:t>
            </a:r>
            <a:r>
              <a:rPr lang="nl-BE" dirty="0"/>
              <a:t> a </a:t>
            </a:r>
            <a:r>
              <a:rPr lang="nl-BE" dirty="0" err="1"/>
              <a:t>powerful</a:t>
            </a:r>
            <a:r>
              <a:rPr lang="nl-BE" dirty="0"/>
              <a:t> </a:t>
            </a:r>
            <a:r>
              <a:rPr lang="nl-BE" dirty="0" err="1"/>
              <a:t>framework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software design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purposes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already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</a:t>
            </a:r>
            <a:r>
              <a:rPr lang="nl-BE" dirty="0" err="1"/>
              <a:t>prescriptively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guide a new software design.</a:t>
            </a:r>
          </a:p>
          <a:p>
            <a:r>
              <a:rPr lang="nl-BE" dirty="0"/>
              <a:t>First, </a:t>
            </a:r>
            <a:r>
              <a:rPr lang="nl-BE" dirty="0" err="1"/>
              <a:t>the</a:t>
            </a:r>
            <a:r>
              <a:rPr lang="nl-BE" dirty="0"/>
              <a:t> focus on </a:t>
            </a:r>
            <a:r>
              <a:rPr lang="nl-BE" dirty="0" err="1"/>
              <a:t>purpose</a:t>
            </a:r>
            <a:r>
              <a:rPr lang="nl-BE" dirty="0"/>
              <a:t> in </a:t>
            </a:r>
            <a:r>
              <a:rPr lang="nl-BE" dirty="0" err="1"/>
              <a:t>motivating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application</a:t>
            </a:r>
            <a:r>
              <a:rPr lang="nl-BE" dirty="0"/>
              <a:t> design as a </a:t>
            </a:r>
            <a:r>
              <a:rPr lang="nl-BE" dirty="0" err="1"/>
              <a:t>whole</a:t>
            </a:r>
            <a:r>
              <a:rPr lang="nl-BE" dirty="0"/>
              <a:t> but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motivation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individual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provides</a:t>
            </a:r>
            <a:r>
              <a:rPr lang="nl-BE" dirty="0"/>
              <a:t> a constant reminder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justify</a:t>
            </a:r>
            <a:r>
              <a:rPr lang="nl-BE" dirty="0"/>
              <a:t> </a:t>
            </a:r>
            <a:r>
              <a:rPr lang="nl-BE" dirty="0" err="1"/>
              <a:t>every</a:t>
            </a:r>
            <a:r>
              <a:rPr lang="nl-BE" dirty="0"/>
              <a:t> step in </a:t>
            </a:r>
            <a:r>
              <a:rPr lang="nl-BE" dirty="0" err="1"/>
              <a:t>the</a:t>
            </a:r>
            <a:r>
              <a:rPr lang="nl-BE" dirty="0"/>
              <a:t> development effort in </a:t>
            </a:r>
            <a:r>
              <a:rPr lang="nl-BE" dirty="0" err="1"/>
              <a:t>terms</a:t>
            </a:r>
            <a:r>
              <a:rPr lang="nl-BE" dirty="0"/>
              <a:t> of end goals.</a:t>
            </a:r>
          </a:p>
          <a:p>
            <a:r>
              <a:rPr lang="nl-BE" dirty="0"/>
              <a:t>Second,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developers</a:t>
            </a:r>
            <a:r>
              <a:rPr lang="nl-BE" dirty="0"/>
              <a:t> a way </a:t>
            </a:r>
            <a:r>
              <a:rPr lang="nl-BE" dirty="0" err="1"/>
              <a:t>to</a:t>
            </a:r>
            <a:r>
              <a:rPr lang="nl-BE" dirty="0"/>
              <a:t> break a </a:t>
            </a:r>
            <a:r>
              <a:rPr lang="nl-BE" dirty="0" err="1"/>
              <a:t>larger</a:t>
            </a:r>
            <a:r>
              <a:rPr lang="nl-BE" dirty="0"/>
              <a:t> design </a:t>
            </a:r>
            <a:r>
              <a:rPr lang="nl-BE" dirty="0" err="1"/>
              <a:t>problem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smaller pieces. </a:t>
            </a:r>
            <a:r>
              <a:rPr lang="nl-BE" dirty="0" err="1"/>
              <a:t>Pressure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drive development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purposes</a:t>
            </a:r>
            <a:r>
              <a:rPr lang="nl-BE" dirty="0"/>
              <a:t> </a:t>
            </a:r>
            <a:r>
              <a:rPr lang="nl-BE" dirty="0" err="1"/>
              <a:t>rather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ad hoc </a:t>
            </a:r>
            <a:r>
              <a:rPr lang="nl-BE" dirty="0" err="1"/>
              <a:t>use</a:t>
            </a:r>
            <a:r>
              <a:rPr lang="nl-BE" dirty="0"/>
              <a:t> cases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help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protect</a:t>
            </a:r>
            <a:r>
              <a:rPr lang="nl-BE" dirty="0"/>
              <a:t> </a:t>
            </a:r>
            <a:r>
              <a:rPr lang="nl-BE" dirty="0" err="1"/>
              <a:t>against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risk of a fragile design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works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concrete </a:t>
            </a:r>
            <a:r>
              <a:rPr lang="nl-BE" dirty="0" err="1"/>
              <a:t>use</a:t>
            </a:r>
            <a:r>
              <a:rPr lang="nl-BE" dirty="0"/>
              <a:t> cases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were</a:t>
            </a:r>
            <a:r>
              <a:rPr lang="nl-BE" dirty="0"/>
              <a:t> </a:t>
            </a:r>
            <a:r>
              <a:rPr lang="nl-BE" dirty="0" err="1"/>
              <a:t>explicitely</a:t>
            </a:r>
            <a:r>
              <a:rPr lang="nl-BE" dirty="0"/>
              <a:t> </a:t>
            </a:r>
            <a:r>
              <a:rPr lang="nl-BE" dirty="0" err="1"/>
              <a:t>considered</a:t>
            </a:r>
            <a:r>
              <a:rPr lang="nl-BE" dirty="0"/>
              <a:t>.</a:t>
            </a:r>
          </a:p>
          <a:p>
            <a:r>
              <a:rPr lang="nl-BE" dirty="0" err="1"/>
              <a:t>Third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concept </a:t>
            </a:r>
            <a:r>
              <a:rPr lang="nl-BE" dirty="0" err="1"/>
              <a:t>depende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</a:t>
            </a:r>
            <a:r>
              <a:rPr lang="nl-BE" dirty="0" err="1"/>
              <a:t>provides</a:t>
            </a:r>
            <a:r>
              <a:rPr lang="nl-BE" dirty="0"/>
              <a:t> a map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explore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space</a:t>
            </a:r>
            <a:r>
              <a:rPr lang="nl-BE" dirty="0"/>
              <a:t> of designs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reduced</a:t>
            </a:r>
            <a:r>
              <a:rPr lang="nl-BE" dirty="0"/>
              <a:t> </a:t>
            </a:r>
            <a:r>
              <a:rPr lang="nl-BE" dirty="0" err="1"/>
              <a:t>functionality</a:t>
            </a:r>
            <a:r>
              <a:rPr lang="nl-BE" dirty="0"/>
              <a:t>: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dependence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</a:t>
            </a:r>
            <a:r>
              <a:rPr lang="nl-BE" dirty="0" err="1"/>
              <a:t>gives</a:t>
            </a:r>
            <a:r>
              <a:rPr lang="nl-BE" dirty="0"/>
              <a:t> a way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evaluate</a:t>
            </a:r>
            <a:r>
              <a:rPr lang="nl-BE" dirty="0"/>
              <a:t> </a:t>
            </a:r>
            <a:r>
              <a:rPr lang="nl-BE" dirty="0" err="1"/>
              <a:t>which</a:t>
            </a:r>
            <a:r>
              <a:rPr lang="nl-BE" dirty="0"/>
              <a:t> concept sets are </a:t>
            </a:r>
            <a:r>
              <a:rPr lang="nl-BE" dirty="0" err="1"/>
              <a:t>viable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suggest</a:t>
            </a:r>
            <a:r>
              <a:rPr lang="nl-BE" dirty="0"/>
              <a:t>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altered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simpler</a:t>
            </a:r>
            <a:r>
              <a:rPr lang="nl-BE" dirty="0"/>
              <a:t> subsets </a:t>
            </a:r>
            <a:r>
              <a:rPr lang="nl-BE" dirty="0" err="1"/>
              <a:t>viable</a:t>
            </a:r>
            <a:r>
              <a:rPr lang="nl-BE" dirty="0"/>
              <a:t>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645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conclude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r>
              <a:rPr lang="nl-BE" dirty="0"/>
              <a:t> 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try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link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themes</a:t>
            </a:r>
            <a:r>
              <a:rPr lang="nl-BE" dirty="0"/>
              <a:t> </a:t>
            </a:r>
            <a:r>
              <a:rPr lang="nl-BE" dirty="0" err="1"/>
              <a:t>covered</a:t>
            </a:r>
            <a:r>
              <a:rPr lang="nl-BE" dirty="0"/>
              <a:t> </a:t>
            </a:r>
            <a:r>
              <a:rPr lang="nl-BE" dirty="0" err="1"/>
              <a:t>during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lectures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topics I </a:t>
            </a:r>
            <a:r>
              <a:rPr lang="nl-BE" dirty="0" err="1"/>
              <a:t>discussed</a:t>
            </a:r>
            <a:r>
              <a:rPr lang="nl-BE" dirty="0"/>
              <a:t> </a:t>
            </a:r>
            <a:r>
              <a:rPr lang="nl-BE" dirty="0" err="1"/>
              <a:t>today</a:t>
            </a:r>
            <a:r>
              <a:rPr lang="nl-BE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88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Software design has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aspects</a:t>
            </a:r>
            <a:r>
              <a:rPr lang="nl-BE" dirty="0"/>
              <a:t>. </a:t>
            </a:r>
          </a:p>
          <a:p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involves</a:t>
            </a:r>
            <a:r>
              <a:rPr lang="nl-BE" dirty="0"/>
              <a:t> </a:t>
            </a:r>
            <a:r>
              <a:rPr lang="nl-BE" dirty="0" err="1"/>
              <a:t>shaping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behavior</a:t>
            </a:r>
            <a:r>
              <a:rPr lang="nl-BE" dirty="0"/>
              <a:t> of software,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perceived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users,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impact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have in </a:t>
            </a:r>
            <a:r>
              <a:rPr lang="nl-BE" dirty="0" err="1"/>
              <a:t>the</a:t>
            </a:r>
            <a:r>
              <a:rPr lang="nl-BE" dirty="0"/>
              <a:t> environment in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operates</a:t>
            </a:r>
            <a:r>
              <a:rPr lang="nl-BE" dirty="0"/>
              <a:t>.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conceptual</a:t>
            </a:r>
            <a:r>
              <a:rPr lang="nl-BE" dirty="0"/>
              <a:t> design,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where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idea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software is first </a:t>
            </a:r>
            <a:r>
              <a:rPr lang="nl-BE" dirty="0" err="1"/>
              <a:t>conceptualized</a:t>
            </a:r>
            <a:r>
              <a:rPr lang="nl-BE" dirty="0"/>
              <a:t>,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domain of </a:t>
            </a:r>
            <a:r>
              <a:rPr lang="nl-BE" dirty="0" err="1"/>
              <a:t>conventional</a:t>
            </a:r>
            <a:r>
              <a:rPr lang="nl-BE" dirty="0"/>
              <a:t> </a:t>
            </a:r>
            <a:r>
              <a:rPr lang="nl-BE" dirty="0" err="1"/>
              <a:t>requirement</a:t>
            </a:r>
            <a:r>
              <a:rPr lang="nl-BE" dirty="0"/>
              <a:t> analysis, project </a:t>
            </a:r>
            <a:r>
              <a:rPr lang="nl-BE" dirty="0" err="1"/>
              <a:t>scoping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specification</a:t>
            </a:r>
            <a:r>
              <a:rPr lang="nl-BE" dirty="0"/>
              <a:t>.</a:t>
            </a:r>
          </a:p>
          <a:p>
            <a:r>
              <a:rPr lang="nl-BE" dirty="0"/>
              <a:t>The </a:t>
            </a:r>
            <a:r>
              <a:rPr lang="nl-BE" dirty="0" err="1"/>
              <a:t>other</a:t>
            </a:r>
            <a:r>
              <a:rPr lang="nl-BE" dirty="0"/>
              <a:t> aspect </a:t>
            </a:r>
            <a:r>
              <a:rPr lang="nl-BE" dirty="0" err="1"/>
              <a:t>involves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selection</a:t>
            </a:r>
            <a:r>
              <a:rPr lang="nl-BE" dirty="0"/>
              <a:t> of </a:t>
            </a:r>
            <a:r>
              <a:rPr lang="nl-BE" dirty="0" err="1"/>
              <a:t>structures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realize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behavior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conceptual</a:t>
            </a:r>
            <a:r>
              <a:rPr lang="nl-BE" dirty="0"/>
              <a:t> design.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called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representation</a:t>
            </a:r>
            <a:r>
              <a:rPr lang="nl-BE" dirty="0"/>
              <a:t> design,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focuses</a:t>
            </a:r>
            <a:r>
              <a:rPr lang="nl-BE" dirty="0"/>
              <a:t> on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abstractions</a:t>
            </a:r>
            <a:r>
              <a:rPr lang="nl-BE" dirty="0"/>
              <a:t> are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represented</a:t>
            </a:r>
            <a:r>
              <a:rPr lang="nl-BE" dirty="0"/>
              <a:t> as data </a:t>
            </a:r>
            <a:r>
              <a:rPr lang="nl-BE" dirty="0" err="1"/>
              <a:t>structures</a:t>
            </a:r>
            <a:r>
              <a:rPr lang="nl-BE" dirty="0"/>
              <a:t>, modules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</a:t>
            </a:r>
            <a:r>
              <a:rPr lang="nl-BE" dirty="0"/>
              <a:t> on. It covers software </a:t>
            </a:r>
            <a:r>
              <a:rPr lang="nl-BE" dirty="0" err="1"/>
              <a:t>architecture</a:t>
            </a:r>
            <a:r>
              <a:rPr lang="nl-BE" dirty="0"/>
              <a:t>, module design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implementation</a:t>
            </a:r>
            <a:r>
              <a:rPr lang="nl-BE" dirty="0"/>
              <a:t>.</a:t>
            </a:r>
          </a:p>
          <a:p>
            <a:r>
              <a:rPr lang="nl-BE" dirty="0"/>
              <a:t>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remainder</a:t>
            </a:r>
            <a:r>
              <a:rPr lang="nl-BE" dirty="0"/>
              <a:t> of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focus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lie</a:t>
            </a:r>
            <a:r>
              <a:rPr lang="nl-BE" dirty="0"/>
              <a:t> on </a:t>
            </a:r>
            <a:r>
              <a:rPr lang="nl-BE" dirty="0" err="1"/>
              <a:t>conceptual</a:t>
            </a:r>
            <a:r>
              <a:rPr lang="nl-BE" dirty="0"/>
              <a:t> design.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822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Before</a:t>
            </a:r>
            <a:r>
              <a:rPr lang="nl-BE" dirty="0"/>
              <a:t> we continue we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define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meaning</a:t>
            </a:r>
            <a:r>
              <a:rPr lang="nl-BE" dirty="0"/>
              <a:t> of a concept. </a:t>
            </a:r>
          </a:p>
          <a:p>
            <a:r>
              <a:rPr lang="nl-BE" dirty="0"/>
              <a:t>The most basic </a:t>
            </a:r>
            <a:r>
              <a:rPr lang="nl-BE" dirty="0" err="1"/>
              <a:t>definition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“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ideas</a:t>
            </a:r>
            <a:r>
              <a:rPr lang="nl-BE" dirty="0"/>
              <a:t> </a:t>
            </a:r>
            <a:r>
              <a:rPr lang="nl-BE" dirty="0" err="1"/>
              <a:t>needed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a software system or </a:t>
            </a:r>
            <a:r>
              <a:rPr lang="nl-BE" dirty="0" err="1"/>
              <a:t>infrastructural</a:t>
            </a:r>
            <a:r>
              <a:rPr lang="nl-BE" dirty="0"/>
              <a:t> services”. For </a:t>
            </a:r>
            <a:r>
              <a:rPr lang="nl-BE" dirty="0" err="1"/>
              <a:t>example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Word </a:t>
            </a:r>
            <a:r>
              <a:rPr lang="nl-BE" dirty="0" err="1"/>
              <a:t>effectively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understand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concept ‘</a:t>
            </a:r>
            <a:r>
              <a:rPr lang="nl-BE" dirty="0" err="1"/>
              <a:t>paragraph</a:t>
            </a:r>
            <a:r>
              <a:rPr lang="nl-BE" dirty="0"/>
              <a:t>’,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internet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a ‘URL’ is.</a:t>
            </a:r>
          </a:p>
          <a:p>
            <a:r>
              <a:rPr lang="nl-BE" dirty="0"/>
              <a:t>A concept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distinguish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system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. For </a:t>
            </a:r>
            <a:r>
              <a:rPr lang="nl-BE" dirty="0" err="1"/>
              <a:t>example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concept of ‘</a:t>
            </a:r>
            <a:r>
              <a:rPr lang="nl-BE" dirty="0" err="1"/>
              <a:t>trash</a:t>
            </a:r>
            <a:r>
              <a:rPr lang="nl-BE" dirty="0"/>
              <a:t>’ was </a:t>
            </a:r>
            <a:r>
              <a:rPr lang="nl-BE" dirty="0" err="1"/>
              <a:t>invented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Apple in 1982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distinguished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OS like Microsoft Windows. </a:t>
            </a:r>
          </a:p>
          <a:p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distinguish</a:t>
            </a:r>
            <a:r>
              <a:rPr lang="nl-BE" dirty="0"/>
              <a:t> families. Take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instance</a:t>
            </a:r>
            <a:r>
              <a:rPr lang="nl-BE" dirty="0"/>
              <a:t> tekst editors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lines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character</a:t>
            </a:r>
            <a:r>
              <a:rPr lang="nl-BE" dirty="0"/>
              <a:t> </a:t>
            </a:r>
            <a:r>
              <a:rPr lang="nl-BE" dirty="0" err="1"/>
              <a:t>encodings</a:t>
            </a:r>
            <a:r>
              <a:rPr lang="nl-BE" dirty="0"/>
              <a:t>, word processors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paragraphs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styles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publishing</a:t>
            </a:r>
            <a:r>
              <a:rPr lang="nl-BE" dirty="0"/>
              <a:t> programs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stylesheets</a:t>
            </a:r>
            <a:r>
              <a:rPr lang="nl-BE" dirty="0"/>
              <a:t>, page templates </a:t>
            </a:r>
            <a:r>
              <a:rPr lang="nl-BE" dirty="0" err="1"/>
              <a:t>and</a:t>
            </a:r>
            <a:r>
              <a:rPr lang="nl-BE" dirty="0"/>
              <a:t> tekst </a:t>
            </a:r>
            <a:r>
              <a:rPr lang="nl-BE" dirty="0" err="1"/>
              <a:t>flows</a:t>
            </a:r>
            <a:r>
              <a:rPr lang="nl-BE" dirty="0"/>
              <a:t>.</a:t>
            </a:r>
          </a:p>
          <a:p>
            <a:r>
              <a:rPr lang="nl-BE" dirty="0"/>
              <a:t>Software systems </a:t>
            </a:r>
            <a:r>
              <a:rPr lang="nl-BE" dirty="0" err="1"/>
              <a:t>often</a:t>
            </a:r>
            <a:r>
              <a:rPr lang="nl-BE" dirty="0"/>
              <a:t> </a:t>
            </a:r>
            <a:r>
              <a:rPr lang="nl-BE" dirty="0" err="1"/>
              <a:t>embody</a:t>
            </a:r>
            <a:r>
              <a:rPr lang="nl-BE" dirty="0"/>
              <a:t> </a:t>
            </a:r>
            <a:r>
              <a:rPr lang="nl-BE" dirty="0" err="1"/>
              <a:t>preexisting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, </a:t>
            </a:r>
            <a:r>
              <a:rPr lang="nl-BE" dirty="0" err="1"/>
              <a:t>sometimes</a:t>
            </a:r>
            <a:r>
              <a:rPr lang="nl-BE" dirty="0"/>
              <a:t> </a:t>
            </a:r>
            <a:r>
              <a:rPr lang="nl-BE" dirty="0" err="1"/>
              <a:t>old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even </a:t>
            </a:r>
            <a:r>
              <a:rPr lang="nl-BE" dirty="0" err="1"/>
              <a:t>acquire</a:t>
            </a:r>
            <a:r>
              <a:rPr lang="nl-BE" dirty="0"/>
              <a:t> new </a:t>
            </a:r>
            <a:r>
              <a:rPr lang="nl-BE" dirty="0" err="1"/>
              <a:t>significance</a:t>
            </a:r>
            <a:r>
              <a:rPr lang="nl-BE" dirty="0"/>
              <a:t>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incorporated</a:t>
            </a:r>
            <a:r>
              <a:rPr lang="nl-BE" dirty="0"/>
              <a:t> in software.</a:t>
            </a:r>
          </a:p>
          <a:p>
            <a:r>
              <a:rPr lang="nl-BE" dirty="0"/>
              <a:t>A software concept </a:t>
            </a:r>
            <a:r>
              <a:rPr lang="nl-BE" dirty="0" err="1"/>
              <a:t>may</a:t>
            </a:r>
            <a:r>
              <a:rPr lang="nl-BE" dirty="0"/>
              <a:t> appeal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analogy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a real </a:t>
            </a:r>
            <a:r>
              <a:rPr lang="nl-BE" dirty="0" err="1"/>
              <a:t>world</a:t>
            </a:r>
            <a:r>
              <a:rPr lang="nl-BE" dirty="0"/>
              <a:t> concept, but in </a:t>
            </a:r>
            <a:r>
              <a:rPr lang="nl-BE" dirty="0" err="1"/>
              <a:t>fact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a </a:t>
            </a:r>
            <a:r>
              <a:rPr lang="nl-BE" dirty="0" err="1"/>
              <a:t>totally</a:t>
            </a:r>
            <a:r>
              <a:rPr lang="nl-BE" dirty="0"/>
              <a:t> new </a:t>
            </a:r>
            <a:r>
              <a:rPr lang="nl-BE" dirty="0" err="1"/>
              <a:t>invention</a:t>
            </a:r>
            <a:r>
              <a:rPr lang="nl-BE" dirty="0"/>
              <a:t> </a:t>
            </a:r>
            <a:r>
              <a:rPr lang="nl-BE" dirty="0" err="1"/>
              <a:t>motivated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a new </a:t>
            </a:r>
            <a:r>
              <a:rPr lang="nl-BE" dirty="0" err="1"/>
              <a:t>purpose</a:t>
            </a:r>
            <a:r>
              <a:rPr lang="nl-BE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619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For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objects</a:t>
            </a:r>
            <a:r>
              <a:rPr lang="nl-BE" dirty="0"/>
              <a:t> we say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“</a:t>
            </a:r>
            <a:r>
              <a:rPr lang="nl-BE" dirty="0" err="1"/>
              <a:t>afford</a:t>
            </a:r>
            <a:r>
              <a:rPr lang="nl-BE" dirty="0"/>
              <a:t>” </a:t>
            </a:r>
            <a:r>
              <a:rPr lang="nl-BE" dirty="0" err="1"/>
              <a:t>something</a:t>
            </a:r>
            <a:r>
              <a:rPr lang="nl-BE" dirty="0"/>
              <a:t>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provides</a:t>
            </a:r>
            <a:r>
              <a:rPr lang="nl-BE" dirty="0"/>
              <a:t> </a:t>
            </a:r>
            <a:r>
              <a:rPr lang="nl-BE" dirty="0" err="1"/>
              <a:t>clues</a:t>
            </a:r>
            <a:r>
              <a:rPr lang="nl-BE" dirty="0"/>
              <a:t> as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. For </a:t>
            </a:r>
            <a:r>
              <a:rPr lang="nl-BE" dirty="0" err="1"/>
              <a:t>example</a:t>
            </a:r>
            <a:r>
              <a:rPr lang="nl-BE" dirty="0"/>
              <a:t>, a </a:t>
            </a:r>
            <a:r>
              <a:rPr lang="nl-BE" dirty="0" err="1"/>
              <a:t>chair</a:t>
            </a:r>
            <a:r>
              <a:rPr lang="nl-BE" dirty="0"/>
              <a:t> </a:t>
            </a:r>
            <a:r>
              <a:rPr lang="nl-BE" dirty="0" err="1"/>
              <a:t>affords</a:t>
            </a:r>
            <a:r>
              <a:rPr lang="nl-BE" dirty="0"/>
              <a:t> </a:t>
            </a:r>
            <a:r>
              <a:rPr lang="nl-BE" dirty="0" err="1"/>
              <a:t>sitting</a:t>
            </a:r>
            <a:r>
              <a:rPr lang="nl-BE" dirty="0"/>
              <a:t>, a door </a:t>
            </a:r>
            <a:r>
              <a:rPr lang="nl-BE" dirty="0" err="1"/>
              <a:t>affords</a:t>
            </a:r>
            <a:r>
              <a:rPr lang="nl-BE" dirty="0"/>
              <a:t> opening </a:t>
            </a:r>
            <a:r>
              <a:rPr lang="nl-BE" dirty="0" err="1"/>
              <a:t>and</a:t>
            </a:r>
            <a:r>
              <a:rPr lang="nl-BE" dirty="0"/>
              <a:t> a screwdriver </a:t>
            </a:r>
            <a:r>
              <a:rPr lang="nl-BE" dirty="0" err="1"/>
              <a:t>affords</a:t>
            </a:r>
            <a:r>
              <a:rPr lang="nl-BE" dirty="0"/>
              <a:t> </a:t>
            </a:r>
            <a:r>
              <a:rPr lang="nl-BE" dirty="0" err="1"/>
              <a:t>turning</a:t>
            </a:r>
            <a:r>
              <a:rPr lang="nl-BE" dirty="0"/>
              <a:t> </a:t>
            </a:r>
            <a:r>
              <a:rPr lang="nl-BE" dirty="0" err="1"/>
              <a:t>around</a:t>
            </a:r>
            <a:r>
              <a:rPr lang="nl-BE" dirty="0"/>
              <a:t>.</a:t>
            </a:r>
          </a:p>
          <a:p>
            <a:r>
              <a:rPr lang="nl-BE" dirty="0"/>
              <a:t>In contrast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objects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impact of software on </a:t>
            </a:r>
            <a:r>
              <a:rPr lang="nl-BE" dirty="0" err="1"/>
              <a:t>the</a:t>
            </a:r>
            <a:r>
              <a:rPr lang="nl-BE" dirty="0"/>
              <a:t> environment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always</a:t>
            </a:r>
            <a:r>
              <a:rPr lang="nl-BE" dirty="0"/>
              <a:t> </a:t>
            </a:r>
            <a:r>
              <a:rPr lang="nl-BE" dirty="0" err="1"/>
              <a:t>noticable</a:t>
            </a:r>
            <a:r>
              <a:rPr lang="nl-BE" dirty="0"/>
              <a:t>: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affordances</a:t>
            </a:r>
            <a:r>
              <a:rPr lang="nl-BE" dirty="0"/>
              <a:t> of software are </a:t>
            </a:r>
            <a:r>
              <a:rPr lang="nl-BE" dirty="0" err="1"/>
              <a:t>thus</a:t>
            </a:r>
            <a:r>
              <a:rPr lang="nl-BE" dirty="0"/>
              <a:t> </a:t>
            </a:r>
            <a:r>
              <a:rPr lang="nl-BE" dirty="0" err="1"/>
              <a:t>often</a:t>
            </a:r>
            <a:r>
              <a:rPr lang="nl-BE" dirty="0"/>
              <a:t> abstract. The user is </a:t>
            </a:r>
            <a:r>
              <a:rPr lang="nl-BE" dirty="0" err="1"/>
              <a:t>offered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capability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perform</a:t>
            </a:r>
            <a:r>
              <a:rPr lang="nl-BE" dirty="0"/>
              <a:t> actions in </a:t>
            </a:r>
            <a:r>
              <a:rPr lang="nl-BE" dirty="0" err="1"/>
              <a:t>an</a:t>
            </a:r>
            <a:r>
              <a:rPr lang="nl-BE" dirty="0"/>
              <a:t> abstract </a:t>
            </a:r>
            <a:r>
              <a:rPr lang="nl-BE" dirty="0" err="1"/>
              <a:t>world</a:t>
            </a:r>
            <a:r>
              <a:rPr lang="nl-BE" dirty="0"/>
              <a:t>,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may</a:t>
            </a:r>
            <a:r>
              <a:rPr lang="nl-BE" dirty="0"/>
              <a:t> or </a:t>
            </a:r>
            <a:r>
              <a:rPr lang="nl-BE" dirty="0" err="1"/>
              <a:t>may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end up </a:t>
            </a:r>
            <a:r>
              <a:rPr lang="nl-BE" dirty="0" err="1"/>
              <a:t>having</a:t>
            </a:r>
            <a:r>
              <a:rPr lang="nl-BE" dirty="0"/>
              <a:t>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consequences</a:t>
            </a:r>
            <a:r>
              <a:rPr lang="nl-BE" dirty="0"/>
              <a:t>.</a:t>
            </a:r>
          </a:p>
          <a:p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ask</a:t>
            </a:r>
            <a:r>
              <a:rPr lang="nl-BE" dirty="0"/>
              <a:t> </a:t>
            </a:r>
            <a:r>
              <a:rPr lang="nl-BE" dirty="0" err="1"/>
              <a:t>yourself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question </a:t>
            </a:r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is relevant in a </a:t>
            </a:r>
            <a:r>
              <a:rPr lang="nl-BE" dirty="0" err="1"/>
              <a:t>presentation</a:t>
            </a:r>
            <a:r>
              <a:rPr lang="nl-BE" dirty="0"/>
              <a:t> </a:t>
            </a:r>
            <a:r>
              <a:rPr lang="nl-BE" dirty="0" err="1"/>
              <a:t>talking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software design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. The </a:t>
            </a:r>
            <a:r>
              <a:rPr lang="nl-BE" dirty="0" err="1"/>
              <a:t>answer</a:t>
            </a:r>
            <a:r>
              <a:rPr lang="nl-BE" dirty="0"/>
              <a:t> lies in </a:t>
            </a:r>
            <a:r>
              <a:rPr lang="nl-BE" dirty="0" err="1"/>
              <a:t>following</a:t>
            </a:r>
            <a:r>
              <a:rPr lang="nl-BE" dirty="0"/>
              <a:t> quote: a concept is a </a:t>
            </a:r>
            <a:r>
              <a:rPr lang="nl-BE" dirty="0" err="1"/>
              <a:t>structure</a:t>
            </a:r>
            <a:r>
              <a:rPr lang="nl-BE" dirty="0"/>
              <a:t> </a:t>
            </a:r>
            <a:r>
              <a:rPr lang="nl-BE" dirty="0" err="1"/>
              <a:t>invented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a coherent account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immediate</a:t>
            </a:r>
            <a:r>
              <a:rPr lang="nl-BE" dirty="0"/>
              <a:t> </a:t>
            </a:r>
            <a:r>
              <a:rPr lang="nl-BE" dirty="0" err="1"/>
              <a:t>consequences</a:t>
            </a:r>
            <a:r>
              <a:rPr lang="nl-BE" dirty="0"/>
              <a:t> of actions in a complex system. </a:t>
            </a:r>
            <a:r>
              <a:rPr lang="nl-BE" dirty="0" err="1"/>
              <a:t>To</a:t>
            </a:r>
            <a:r>
              <a:rPr lang="nl-BE" dirty="0"/>
              <a:t> put is more </a:t>
            </a:r>
            <a:r>
              <a:rPr lang="nl-BE" dirty="0" err="1"/>
              <a:t>simply</a:t>
            </a:r>
            <a:r>
              <a:rPr lang="nl-BE" dirty="0"/>
              <a:t>,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define</a:t>
            </a:r>
            <a:r>
              <a:rPr lang="nl-BE" dirty="0"/>
              <a:t> </a:t>
            </a:r>
            <a:r>
              <a:rPr lang="nl-BE" dirty="0" err="1"/>
              <a:t>affordance</a:t>
            </a:r>
            <a:r>
              <a:rPr lang="nl-BE" dirty="0"/>
              <a:t> of a system.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827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correspond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programmers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call datatypes as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correspond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a set of abstract </a:t>
            </a:r>
            <a:r>
              <a:rPr lang="nl-BE" dirty="0" err="1"/>
              <a:t>objects</a:t>
            </a:r>
            <a:r>
              <a:rPr lang="nl-BE" dirty="0"/>
              <a:t>. For </a:t>
            </a:r>
            <a:r>
              <a:rPr lang="nl-BE" dirty="0" err="1"/>
              <a:t>example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 concept in a word processor is </a:t>
            </a:r>
            <a:r>
              <a:rPr lang="nl-BE" dirty="0" err="1"/>
              <a:t>associated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a set of </a:t>
            </a:r>
            <a:r>
              <a:rPr lang="nl-BE" dirty="0" err="1"/>
              <a:t>style</a:t>
            </a:r>
            <a:r>
              <a:rPr lang="nl-BE" dirty="0"/>
              <a:t> </a:t>
            </a:r>
            <a:r>
              <a:rPr lang="nl-BE" dirty="0" err="1"/>
              <a:t>objects</a:t>
            </a:r>
            <a:r>
              <a:rPr lang="nl-BE" dirty="0"/>
              <a:t>. In </a:t>
            </a:r>
            <a:r>
              <a:rPr lang="nl-BE" dirty="0" err="1"/>
              <a:t>some</a:t>
            </a:r>
            <a:r>
              <a:rPr lang="nl-BE" dirty="0"/>
              <a:t> cases,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objects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datatype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represent</a:t>
            </a:r>
            <a:r>
              <a:rPr lang="nl-BE" dirty="0"/>
              <a:t> </a:t>
            </a:r>
            <a:r>
              <a:rPr lang="nl-BE" dirty="0" err="1"/>
              <a:t>relationships</a:t>
            </a:r>
            <a:r>
              <a:rPr lang="nl-BE" dirty="0"/>
              <a:t>.</a:t>
            </a:r>
          </a:p>
          <a:p>
            <a:r>
              <a:rPr lang="nl-BE" dirty="0" err="1"/>
              <a:t>However</a:t>
            </a:r>
            <a:r>
              <a:rPr lang="nl-BE" dirty="0"/>
              <a:t>, a concept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exactly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as a datatype. A concept </a:t>
            </a:r>
            <a:r>
              <a:rPr lang="nl-BE" dirty="0" err="1"/>
              <a:t>encompasses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state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behavior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motivates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concept </a:t>
            </a:r>
            <a:r>
              <a:rPr lang="nl-BE" dirty="0" err="1"/>
              <a:t>whereas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always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case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comes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datatypes. Take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example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label datatype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emails</a:t>
            </a:r>
            <a:r>
              <a:rPr lang="nl-BE" dirty="0"/>
              <a:t>: </a:t>
            </a:r>
            <a:r>
              <a:rPr lang="nl-BE" dirty="0" err="1"/>
              <a:t>the</a:t>
            </a:r>
            <a:r>
              <a:rPr lang="nl-BE" dirty="0"/>
              <a:t> ‘</a:t>
            </a:r>
            <a:r>
              <a:rPr lang="nl-BE" dirty="0" err="1"/>
              <a:t>assign-to</a:t>
            </a:r>
            <a:r>
              <a:rPr lang="nl-BE" dirty="0"/>
              <a:t>’ action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a part of </a:t>
            </a:r>
            <a:r>
              <a:rPr lang="nl-BE" dirty="0" err="1"/>
              <a:t>the</a:t>
            </a:r>
            <a:r>
              <a:rPr lang="nl-BE" dirty="0"/>
              <a:t> datatype </a:t>
            </a:r>
            <a:r>
              <a:rPr lang="nl-BE" dirty="0" err="1"/>
              <a:t>itself</a:t>
            </a:r>
            <a:r>
              <a:rPr lang="nl-BE" dirty="0"/>
              <a:t> </a:t>
            </a:r>
            <a:r>
              <a:rPr lang="nl-BE" dirty="0" err="1"/>
              <a:t>since</a:t>
            </a:r>
            <a:r>
              <a:rPr lang="nl-BE" dirty="0"/>
              <a:t> 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immutable</a:t>
            </a:r>
            <a:r>
              <a:rPr lang="nl-BE" dirty="0"/>
              <a:t> object as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as a </a:t>
            </a:r>
            <a:r>
              <a:rPr lang="nl-BE" dirty="0" err="1"/>
              <a:t>key</a:t>
            </a:r>
            <a:r>
              <a:rPr lang="nl-BE" dirty="0"/>
              <a:t> in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example</a:t>
            </a:r>
            <a:r>
              <a:rPr lang="nl-BE" dirty="0"/>
              <a:t> a </a:t>
            </a:r>
            <a:r>
              <a:rPr lang="nl-BE" dirty="0" err="1"/>
              <a:t>hashmap</a:t>
            </a:r>
            <a:r>
              <a:rPr lang="nl-BE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145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Let </a:t>
            </a:r>
            <a:r>
              <a:rPr lang="nl-BE" dirty="0" err="1"/>
              <a:t>us</a:t>
            </a:r>
            <a:r>
              <a:rPr lang="nl-BE" dirty="0"/>
              <a:t> </a:t>
            </a:r>
            <a:r>
              <a:rPr lang="nl-BE" dirty="0" err="1"/>
              <a:t>now</a:t>
            </a:r>
            <a:r>
              <a:rPr lang="nl-BE" dirty="0"/>
              <a:t> </a:t>
            </a:r>
            <a:r>
              <a:rPr lang="nl-BE" dirty="0" err="1"/>
              <a:t>ask</a:t>
            </a:r>
            <a:r>
              <a:rPr lang="nl-BE" dirty="0"/>
              <a:t> </a:t>
            </a:r>
            <a:r>
              <a:rPr lang="nl-BE" dirty="0" err="1"/>
              <a:t>ourself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question </a:t>
            </a:r>
            <a:r>
              <a:rPr lang="nl-BE" dirty="0" err="1"/>
              <a:t>how</a:t>
            </a:r>
            <a:r>
              <a:rPr lang="nl-BE" dirty="0"/>
              <a:t> we </a:t>
            </a:r>
            <a:r>
              <a:rPr lang="nl-BE" dirty="0" err="1"/>
              <a:t>could</a:t>
            </a:r>
            <a:r>
              <a:rPr lang="nl-BE" dirty="0"/>
              <a:t> </a:t>
            </a:r>
            <a:r>
              <a:rPr lang="nl-BE" dirty="0" err="1"/>
              <a:t>actually</a:t>
            </a:r>
            <a:r>
              <a:rPr lang="nl-BE" dirty="0"/>
              <a:t> </a:t>
            </a:r>
            <a:r>
              <a:rPr lang="nl-BE" dirty="0" err="1"/>
              <a:t>describe</a:t>
            </a:r>
            <a:r>
              <a:rPr lang="nl-BE" dirty="0"/>
              <a:t> a concept we want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.</a:t>
            </a:r>
          </a:p>
          <a:p>
            <a:r>
              <a:rPr lang="nl-BE" dirty="0"/>
              <a:t>We </a:t>
            </a:r>
            <a:r>
              <a:rPr lang="nl-BE" dirty="0" err="1"/>
              <a:t>could</a:t>
            </a:r>
            <a:r>
              <a:rPr lang="nl-BE" dirty="0"/>
              <a:t> </a:t>
            </a:r>
            <a:r>
              <a:rPr lang="nl-BE" dirty="0" err="1"/>
              <a:t>choose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a </a:t>
            </a:r>
            <a:r>
              <a:rPr lang="nl-BE" dirty="0" err="1"/>
              <a:t>formal</a:t>
            </a:r>
            <a:r>
              <a:rPr lang="nl-BE" dirty="0"/>
              <a:t> model. </a:t>
            </a:r>
            <a:r>
              <a:rPr lang="nl-BE" dirty="0" err="1"/>
              <a:t>Such</a:t>
            </a:r>
            <a:r>
              <a:rPr lang="nl-BE" dirty="0"/>
              <a:t> a model has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merits</a:t>
            </a:r>
            <a:r>
              <a:rPr lang="nl-BE" dirty="0"/>
              <a:t> </a:t>
            </a:r>
            <a:r>
              <a:rPr lang="nl-BE" dirty="0" err="1"/>
              <a:t>including</a:t>
            </a:r>
            <a:r>
              <a:rPr lang="nl-BE" dirty="0"/>
              <a:t> </a:t>
            </a:r>
            <a:r>
              <a:rPr lang="nl-BE" dirty="0" err="1"/>
              <a:t>abstraction</a:t>
            </a:r>
            <a:r>
              <a:rPr lang="nl-BE" dirty="0"/>
              <a:t> (</a:t>
            </a:r>
            <a:r>
              <a:rPr lang="nl-BE" dirty="0" err="1"/>
              <a:t>being</a:t>
            </a:r>
            <a:r>
              <a:rPr lang="nl-BE" dirty="0"/>
              <a:t> free of </a:t>
            </a:r>
            <a:r>
              <a:rPr lang="nl-BE" dirty="0" err="1"/>
              <a:t>implementation</a:t>
            </a:r>
            <a:r>
              <a:rPr lang="nl-BE" dirty="0"/>
              <a:t> details), </a:t>
            </a:r>
            <a:r>
              <a:rPr lang="nl-BE" dirty="0" err="1"/>
              <a:t>completeness</a:t>
            </a:r>
            <a:r>
              <a:rPr lang="nl-BE" dirty="0"/>
              <a:t> (</a:t>
            </a:r>
            <a:r>
              <a:rPr lang="nl-BE" dirty="0" err="1"/>
              <a:t>characterizing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possible</a:t>
            </a:r>
            <a:r>
              <a:rPr lang="nl-BE" dirty="0"/>
              <a:t> </a:t>
            </a:r>
            <a:r>
              <a:rPr lang="nl-BE" dirty="0" err="1"/>
              <a:t>behaviors</a:t>
            </a:r>
            <a:r>
              <a:rPr lang="nl-BE" dirty="0"/>
              <a:t>)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precision</a:t>
            </a:r>
            <a:r>
              <a:rPr lang="nl-BE" dirty="0"/>
              <a:t> ( </a:t>
            </a:r>
            <a:r>
              <a:rPr lang="nl-BE" dirty="0" err="1"/>
              <a:t>lack</a:t>
            </a:r>
            <a:r>
              <a:rPr lang="nl-BE" dirty="0"/>
              <a:t> of </a:t>
            </a:r>
            <a:r>
              <a:rPr lang="nl-BE" dirty="0" err="1"/>
              <a:t>ambiguity</a:t>
            </a:r>
            <a:r>
              <a:rPr lang="nl-BE" dirty="0"/>
              <a:t>). </a:t>
            </a:r>
            <a:r>
              <a:rPr lang="nl-BE" dirty="0" err="1"/>
              <a:t>Such</a:t>
            </a:r>
            <a:r>
              <a:rPr lang="nl-BE" dirty="0"/>
              <a:t> a model </a:t>
            </a:r>
            <a:r>
              <a:rPr lang="nl-BE" dirty="0" err="1"/>
              <a:t>can</a:t>
            </a:r>
            <a:r>
              <a:rPr lang="nl-BE" dirty="0"/>
              <a:t> indeed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helpful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exploring</a:t>
            </a:r>
            <a:r>
              <a:rPr lang="nl-BE" dirty="0"/>
              <a:t> details of a </a:t>
            </a:r>
            <a:r>
              <a:rPr lang="nl-BE" dirty="0" err="1"/>
              <a:t>concept’s</a:t>
            </a:r>
            <a:r>
              <a:rPr lang="nl-BE" dirty="0"/>
              <a:t> design, but as a </a:t>
            </a:r>
            <a:r>
              <a:rPr lang="nl-BE" dirty="0" err="1"/>
              <a:t>primary</a:t>
            </a:r>
            <a:r>
              <a:rPr lang="nl-BE" dirty="0"/>
              <a:t> means of </a:t>
            </a:r>
            <a:r>
              <a:rPr lang="nl-BE" dirty="0" err="1"/>
              <a:t>defining</a:t>
            </a:r>
            <a:r>
              <a:rPr lang="nl-BE" dirty="0"/>
              <a:t> a concept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fundamentally</a:t>
            </a:r>
            <a:r>
              <a:rPr lang="nl-BE" dirty="0"/>
              <a:t> </a:t>
            </a:r>
            <a:r>
              <a:rPr lang="nl-BE" dirty="0" err="1"/>
              <a:t>unsuitable</a:t>
            </a:r>
            <a:r>
              <a:rPr lang="nl-BE" dirty="0"/>
              <a:t>. The </a:t>
            </a:r>
            <a:r>
              <a:rPr lang="nl-BE" dirty="0" err="1"/>
              <a:t>reason</a:t>
            </a:r>
            <a:r>
              <a:rPr lang="nl-BE" dirty="0"/>
              <a:t> </a:t>
            </a:r>
            <a:r>
              <a:rPr lang="nl-BE" dirty="0" err="1"/>
              <a:t>herefore</a:t>
            </a:r>
            <a:r>
              <a:rPr lang="nl-BE" dirty="0"/>
              <a:t> is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aspects</a:t>
            </a:r>
            <a:r>
              <a:rPr lang="nl-BE" dirty="0"/>
              <a:t> are missing: </a:t>
            </a:r>
            <a:r>
              <a:rPr lang="nl-BE" dirty="0" err="1"/>
              <a:t>it</a:t>
            </a:r>
            <a:r>
              <a:rPr lang="nl-BE" dirty="0"/>
              <a:t> does </a:t>
            </a:r>
            <a:r>
              <a:rPr lang="nl-BE" dirty="0" err="1"/>
              <a:t>not</a:t>
            </a:r>
            <a:r>
              <a:rPr lang="nl-BE" dirty="0"/>
              <a:t> take </a:t>
            </a:r>
            <a:r>
              <a:rPr lang="nl-BE" dirty="0" err="1"/>
              <a:t>into</a:t>
            </a:r>
            <a:r>
              <a:rPr lang="nl-BE" dirty="0"/>
              <a:t> account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there</a:t>
            </a:r>
            <a:r>
              <a:rPr lang="nl-BE" dirty="0"/>
              <a:t>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related</a:t>
            </a:r>
            <a:r>
              <a:rPr lang="nl-BE" dirty="0"/>
              <a:t> actions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failr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distinguish</a:t>
            </a:r>
            <a:r>
              <a:rPr lang="nl-BE" dirty="0"/>
              <a:t> </a:t>
            </a:r>
            <a:r>
              <a:rPr lang="nl-BE" dirty="0" err="1"/>
              <a:t>behaviors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motivate</a:t>
            </a:r>
            <a:r>
              <a:rPr lang="nl-BE" dirty="0"/>
              <a:t> a concept </a:t>
            </a:r>
            <a:r>
              <a:rPr lang="nl-BE" dirty="0" err="1"/>
              <a:t>from</a:t>
            </a:r>
            <a:r>
              <a:rPr lang="nl-BE" dirty="0"/>
              <a:t> irrelevant </a:t>
            </a:r>
            <a:r>
              <a:rPr lang="nl-BE" dirty="0" err="1"/>
              <a:t>ones</a:t>
            </a:r>
            <a:r>
              <a:rPr lang="nl-BE" dirty="0"/>
              <a:t>.</a:t>
            </a:r>
          </a:p>
          <a:p>
            <a:r>
              <a:rPr lang="nl-BE" dirty="0"/>
              <a:t>A </a:t>
            </a:r>
            <a:r>
              <a:rPr lang="nl-BE" dirty="0" err="1"/>
              <a:t>suitable</a:t>
            </a:r>
            <a:r>
              <a:rPr lang="nl-BE" dirty="0"/>
              <a:t> </a:t>
            </a:r>
            <a:r>
              <a:rPr lang="nl-BE" dirty="0" err="1"/>
              <a:t>alternative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notion</a:t>
            </a:r>
            <a:r>
              <a:rPr lang="nl-BE" dirty="0"/>
              <a:t> of ‘</a:t>
            </a:r>
            <a:r>
              <a:rPr lang="nl-BE" dirty="0" err="1"/>
              <a:t>operational</a:t>
            </a:r>
            <a:r>
              <a:rPr lang="nl-BE" dirty="0"/>
              <a:t> </a:t>
            </a:r>
            <a:r>
              <a:rPr lang="nl-BE" dirty="0" err="1"/>
              <a:t>principle</a:t>
            </a:r>
            <a:r>
              <a:rPr lang="nl-BE" dirty="0"/>
              <a:t>’. It </a:t>
            </a:r>
            <a:r>
              <a:rPr lang="nl-BE" dirty="0" err="1"/>
              <a:t>gives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archetypal</a:t>
            </a:r>
            <a:r>
              <a:rPr lang="nl-BE" dirty="0"/>
              <a:t> scenario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explains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a concept </a:t>
            </a:r>
            <a:r>
              <a:rPr lang="nl-BE" dirty="0" err="1"/>
              <a:t>works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fulfill</a:t>
            </a:r>
            <a:r>
              <a:rPr lang="nl-BE" dirty="0"/>
              <a:t> a </a:t>
            </a:r>
            <a:r>
              <a:rPr lang="nl-BE" dirty="0" err="1"/>
              <a:t>purpose</a:t>
            </a:r>
            <a:r>
              <a:rPr lang="nl-BE" dirty="0"/>
              <a:t>. It does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provide</a:t>
            </a:r>
            <a:r>
              <a:rPr lang="nl-BE" dirty="0"/>
              <a:t> a full </a:t>
            </a:r>
            <a:r>
              <a:rPr lang="nl-BE" dirty="0" err="1"/>
              <a:t>explanation</a:t>
            </a:r>
            <a:r>
              <a:rPr lang="nl-BE" dirty="0"/>
              <a:t>,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motivates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invention</a:t>
            </a:r>
            <a:r>
              <a:rPr lang="nl-BE" dirty="0"/>
              <a:t> of a </a:t>
            </a:r>
            <a:r>
              <a:rPr lang="nl-BE" dirty="0" err="1"/>
              <a:t>certain</a:t>
            </a:r>
            <a:r>
              <a:rPr lang="nl-BE" dirty="0"/>
              <a:t> concept.</a:t>
            </a:r>
          </a:p>
          <a:p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notion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complemented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‘</a:t>
            </a:r>
            <a:r>
              <a:rPr lang="nl-BE" dirty="0" err="1"/>
              <a:t>operational</a:t>
            </a:r>
            <a:r>
              <a:rPr lang="nl-BE" dirty="0"/>
              <a:t> misfit”: a </a:t>
            </a:r>
            <a:r>
              <a:rPr lang="nl-BE" dirty="0" err="1"/>
              <a:t>negative</a:t>
            </a:r>
            <a:r>
              <a:rPr lang="nl-BE" dirty="0"/>
              <a:t> scenario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explains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goes</a:t>
            </a:r>
            <a:r>
              <a:rPr lang="nl-BE" dirty="0"/>
              <a:t> wrong in </a:t>
            </a:r>
            <a:r>
              <a:rPr lang="nl-BE" dirty="0" err="1"/>
              <a:t>the</a:t>
            </a:r>
            <a:r>
              <a:rPr lang="nl-BE" dirty="0"/>
              <a:t> concept.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073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Concepts</a:t>
            </a:r>
            <a:r>
              <a:rPr lang="nl-BE" dirty="0"/>
              <a:t> of a software system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arranged</a:t>
            </a:r>
            <a:r>
              <a:rPr lang="nl-BE" dirty="0"/>
              <a:t> in a </a:t>
            </a:r>
            <a:r>
              <a:rPr lang="nl-BE" dirty="0" err="1"/>
              <a:t>graph</a:t>
            </a:r>
            <a:r>
              <a:rPr lang="nl-BE" dirty="0"/>
              <a:t> </a:t>
            </a:r>
            <a:r>
              <a:rPr lang="nl-BE" dirty="0" err="1"/>
              <a:t>where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edge</a:t>
            </a:r>
            <a:r>
              <a:rPr lang="nl-BE" dirty="0"/>
              <a:t> </a:t>
            </a:r>
            <a:r>
              <a:rPr lang="nl-BE" dirty="0" err="1"/>
              <a:t>going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concept C1 </a:t>
            </a:r>
            <a:r>
              <a:rPr lang="nl-BE" dirty="0" err="1"/>
              <a:t>to</a:t>
            </a:r>
            <a:r>
              <a:rPr lang="nl-BE" dirty="0"/>
              <a:t> concept C2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denote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C1 </a:t>
            </a:r>
            <a:r>
              <a:rPr lang="nl-BE" dirty="0" err="1"/>
              <a:t>depends</a:t>
            </a:r>
            <a:r>
              <a:rPr lang="nl-BE" dirty="0"/>
              <a:t> on C2.</a:t>
            </a:r>
          </a:p>
          <a:p>
            <a:r>
              <a:rPr lang="nl-BE" dirty="0" err="1"/>
              <a:t>Constructing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system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provides</a:t>
            </a:r>
            <a:r>
              <a:rPr lang="nl-BE" dirty="0"/>
              <a:t> a few </a:t>
            </a:r>
            <a:r>
              <a:rPr lang="nl-BE" dirty="0" err="1"/>
              <a:t>sanity</a:t>
            </a:r>
            <a:r>
              <a:rPr lang="nl-BE" dirty="0"/>
              <a:t> checks. </a:t>
            </a:r>
            <a:r>
              <a:rPr lang="nl-BE" dirty="0" err="1"/>
              <a:t>Firstly</a:t>
            </a:r>
            <a:r>
              <a:rPr lang="nl-BE" dirty="0"/>
              <a:t>, </a:t>
            </a:r>
            <a:r>
              <a:rPr lang="nl-BE" dirty="0" err="1"/>
              <a:t>there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cycles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 as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indicate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mutually</a:t>
            </a:r>
            <a:r>
              <a:rPr lang="nl-BE" dirty="0"/>
              <a:t> </a:t>
            </a:r>
            <a:r>
              <a:rPr lang="nl-BE" dirty="0" err="1"/>
              <a:t>dependent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are in </a:t>
            </a:r>
            <a:r>
              <a:rPr lang="nl-BE" dirty="0" err="1"/>
              <a:t>fact</a:t>
            </a:r>
            <a:r>
              <a:rPr lang="nl-BE" dirty="0"/>
              <a:t> </a:t>
            </a:r>
            <a:r>
              <a:rPr lang="nl-BE" dirty="0" err="1"/>
              <a:t>aspects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concept.</a:t>
            </a:r>
          </a:p>
          <a:p>
            <a:r>
              <a:rPr lang="nl-BE" dirty="0"/>
              <a:t>Second,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operational</a:t>
            </a:r>
            <a:r>
              <a:rPr lang="nl-BE" dirty="0"/>
              <a:t> </a:t>
            </a:r>
            <a:r>
              <a:rPr lang="nl-BE" dirty="0" err="1"/>
              <a:t>principle</a:t>
            </a:r>
            <a:r>
              <a:rPr lang="nl-BE" dirty="0"/>
              <a:t> of a concept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mention</a:t>
            </a:r>
            <a:r>
              <a:rPr lang="nl-BE" dirty="0"/>
              <a:t> at most </a:t>
            </a:r>
            <a:r>
              <a:rPr lang="nl-BE" dirty="0" err="1"/>
              <a:t>that</a:t>
            </a:r>
            <a:r>
              <a:rPr lang="nl-BE" dirty="0"/>
              <a:t> concept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depends</a:t>
            </a:r>
            <a:r>
              <a:rPr lang="nl-BE" dirty="0"/>
              <a:t> on, </a:t>
            </a:r>
            <a:r>
              <a:rPr lang="nl-BE" dirty="0" err="1"/>
              <a:t>directly</a:t>
            </a:r>
            <a:r>
              <a:rPr lang="nl-BE" dirty="0"/>
              <a:t> or </a:t>
            </a:r>
            <a:r>
              <a:rPr lang="nl-BE" dirty="0" err="1"/>
              <a:t>indirectly</a:t>
            </a:r>
            <a:r>
              <a:rPr lang="nl-BE" dirty="0"/>
              <a:t>.</a:t>
            </a:r>
          </a:p>
          <a:p>
            <a:r>
              <a:rPr lang="nl-BE" dirty="0" err="1"/>
              <a:t>Implicitely</a:t>
            </a:r>
            <a:r>
              <a:rPr lang="nl-BE" dirty="0"/>
              <a:t>, subsets of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correspond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different members of a product family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thus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viewed</a:t>
            </a:r>
            <a:r>
              <a:rPr lang="nl-BE" dirty="0"/>
              <a:t> as </a:t>
            </a:r>
            <a:r>
              <a:rPr lang="nl-BE" dirty="0" err="1"/>
              <a:t>variants</a:t>
            </a:r>
            <a:r>
              <a:rPr lang="nl-BE" dirty="0"/>
              <a:t> of a single, abstract concept.</a:t>
            </a:r>
          </a:p>
          <a:p>
            <a:endParaRPr lang="nl-BE" dirty="0"/>
          </a:p>
          <a:p>
            <a:r>
              <a:rPr lang="nl-BE" dirty="0"/>
              <a:t>Link </a:t>
            </a:r>
            <a:r>
              <a:rPr lang="nl-BE" dirty="0" err="1"/>
              <a:t>to</a:t>
            </a:r>
            <a:r>
              <a:rPr lang="nl-BE" dirty="0"/>
              <a:t> course: </a:t>
            </a:r>
            <a:r>
              <a:rPr lang="nl-BE" dirty="0" err="1"/>
              <a:t>variabilty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909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Up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point we have </a:t>
            </a:r>
            <a:r>
              <a:rPr lang="nl-BE" dirty="0" err="1"/>
              <a:t>seen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a concept is (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), </a:t>
            </a:r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are important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we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describe</a:t>
            </a:r>
            <a:r>
              <a:rPr lang="nl-BE" dirty="0"/>
              <a:t> </a:t>
            </a:r>
            <a:r>
              <a:rPr lang="nl-BE" dirty="0" err="1"/>
              <a:t>them</a:t>
            </a:r>
            <a:r>
              <a:rPr lang="nl-BE" dirty="0"/>
              <a:t>. </a:t>
            </a:r>
            <a:r>
              <a:rPr lang="nl-BE" dirty="0" err="1"/>
              <a:t>Now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we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meaningful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them</a:t>
            </a:r>
            <a:r>
              <a:rPr lang="nl-BE" dirty="0"/>
              <a:t> we </a:t>
            </a:r>
            <a:r>
              <a:rPr lang="nl-BE" dirty="0" err="1"/>
              <a:t>need</a:t>
            </a:r>
            <a:r>
              <a:rPr lang="nl-BE" dirty="0"/>
              <a:t> a way of </a:t>
            </a:r>
            <a:r>
              <a:rPr lang="nl-BE" dirty="0" err="1"/>
              <a:t>determining</a:t>
            </a:r>
            <a:r>
              <a:rPr lang="nl-BE" dirty="0"/>
              <a:t>, in advance of </a:t>
            </a:r>
            <a:r>
              <a:rPr lang="nl-BE" dirty="0" err="1"/>
              <a:t>implementation</a:t>
            </a:r>
            <a:r>
              <a:rPr lang="nl-BE" dirty="0"/>
              <a:t>, </a:t>
            </a:r>
            <a:r>
              <a:rPr lang="nl-BE" dirty="0" err="1"/>
              <a:t>whether</a:t>
            </a:r>
            <a:r>
              <a:rPr lang="nl-BE" dirty="0"/>
              <a:t> a concept is well </a:t>
            </a:r>
            <a:r>
              <a:rPr lang="nl-BE" dirty="0" err="1"/>
              <a:t>defined</a:t>
            </a:r>
            <a:r>
              <a:rPr lang="nl-BE" dirty="0"/>
              <a:t> or </a:t>
            </a:r>
            <a:r>
              <a:rPr lang="nl-BE" dirty="0" err="1"/>
              <a:t>not</a:t>
            </a:r>
            <a:r>
              <a:rPr lang="nl-BE" dirty="0"/>
              <a:t>. We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simulate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behavior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concept in </a:t>
            </a:r>
            <a:r>
              <a:rPr lang="nl-BE" dirty="0" err="1"/>
              <a:t>our</a:t>
            </a:r>
            <a:r>
              <a:rPr lang="nl-BE" dirty="0"/>
              <a:t> mind or we </a:t>
            </a:r>
            <a:r>
              <a:rPr lang="nl-BE" dirty="0" err="1"/>
              <a:t>could</a:t>
            </a:r>
            <a:r>
              <a:rPr lang="nl-BE" dirty="0"/>
              <a:t> </a:t>
            </a:r>
            <a:r>
              <a:rPr lang="nl-BE" dirty="0" err="1"/>
              <a:t>elaborate</a:t>
            </a:r>
            <a:r>
              <a:rPr lang="nl-BE" dirty="0"/>
              <a:t> a model of </a:t>
            </a:r>
            <a:r>
              <a:rPr lang="nl-BE" dirty="0" err="1"/>
              <a:t>the</a:t>
            </a:r>
            <a:r>
              <a:rPr lang="nl-BE" dirty="0"/>
              <a:t> concept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explore</a:t>
            </a:r>
            <a:r>
              <a:rPr lang="nl-BE" dirty="0"/>
              <a:t> corner cases of </a:t>
            </a:r>
            <a:r>
              <a:rPr lang="nl-BE" dirty="0" err="1"/>
              <a:t>behavior</a:t>
            </a:r>
            <a:r>
              <a:rPr lang="nl-BE" dirty="0"/>
              <a:t> or </a:t>
            </a:r>
            <a:r>
              <a:rPr lang="nl-BE" dirty="0" err="1"/>
              <a:t>formulate</a:t>
            </a:r>
            <a:r>
              <a:rPr lang="nl-BE" dirty="0"/>
              <a:t> </a:t>
            </a:r>
            <a:r>
              <a:rPr lang="nl-BE" dirty="0" err="1"/>
              <a:t>properties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check </a:t>
            </a:r>
            <a:r>
              <a:rPr lang="nl-BE" dirty="0" err="1"/>
              <a:t>them</a:t>
            </a:r>
            <a:r>
              <a:rPr lang="nl-BE" dirty="0"/>
              <a:t>.</a:t>
            </a:r>
          </a:p>
          <a:p>
            <a:r>
              <a:rPr lang="nl-BE" dirty="0"/>
              <a:t>As </a:t>
            </a:r>
            <a:r>
              <a:rPr lang="nl-BE" dirty="0" err="1"/>
              <a:t>such</a:t>
            </a:r>
            <a:r>
              <a:rPr lang="nl-BE" dirty="0"/>
              <a:t> analysis are </a:t>
            </a:r>
            <a:r>
              <a:rPr lang="nl-BE" dirty="0" err="1"/>
              <a:t>entirely</a:t>
            </a:r>
            <a:r>
              <a:rPr lang="nl-BE" dirty="0"/>
              <a:t> concept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there</a:t>
            </a:r>
            <a:r>
              <a:rPr lang="nl-BE" dirty="0"/>
              <a:t> are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general</a:t>
            </a:r>
            <a:r>
              <a:rPr lang="nl-BE" dirty="0"/>
              <a:t> criteria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applied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. These criteria are </a:t>
            </a:r>
            <a:r>
              <a:rPr lang="nl-BE" dirty="0" err="1"/>
              <a:t>neither</a:t>
            </a:r>
            <a:r>
              <a:rPr lang="nl-BE" dirty="0"/>
              <a:t> </a:t>
            </a:r>
            <a:r>
              <a:rPr lang="nl-BE" dirty="0" err="1"/>
              <a:t>necessary</a:t>
            </a:r>
            <a:r>
              <a:rPr lang="nl-BE" dirty="0"/>
              <a:t> nor </a:t>
            </a:r>
            <a:r>
              <a:rPr lang="nl-BE" dirty="0" err="1"/>
              <a:t>sufficient</a:t>
            </a:r>
            <a:r>
              <a:rPr lang="nl-BE" dirty="0"/>
              <a:t>, but </a:t>
            </a:r>
            <a:r>
              <a:rPr lang="nl-BE" dirty="0" err="1"/>
              <a:t>nevertheless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explain</a:t>
            </a:r>
            <a:r>
              <a:rPr lang="nl-BE" dirty="0"/>
              <a:t> a </a:t>
            </a:r>
            <a:r>
              <a:rPr lang="nl-BE" dirty="0" err="1"/>
              <a:t>variety</a:t>
            </a:r>
            <a:r>
              <a:rPr lang="nl-BE" dirty="0"/>
              <a:t> of </a:t>
            </a:r>
            <a:r>
              <a:rPr lang="nl-BE" dirty="0" err="1"/>
              <a:t>conceptual</a:t>
            </a:r>
            <a:r>
              <a:rPr lang="nl-BE" dirty="0"/>
              <a:t> design </a:t>
            </a:r>
            <a:r>
              <a:rPr lang="nl-BE" dirty="0" err="1"/>
              <a:t>flaws</a:t>
            </a:r>
            <a:r>
              <a:rPr lang="nl-BE" dirty="0"/>
              <a:t> in </a:t>
            </a:r>
            <a:r>
              <a:rPr lang="nl-BE" dirty="0" err="1"/>
              <a:t>existing</a:t>
            </a:r>
            <a:r>
              <a:rPr lang="nl-BE" dirty="0"/>
              <a:t> </a:t>
            </a:r>
            <a:r>
              <a:rPr lang="nl-BE" dirty="0" err="1"/>
              <a:t>products</a:t>
            </a:r>
            <a:r>
              <a:rPr lang="nl-BE" dirty="0"/>
              <a:t>. These criteria are </a:t>
            </a:r>
            <a:r>
              <a:rPr lang="nl-BE" dirty="0" err="1"/>
              <a:t>motivation</a:t>
            </a:r>
            <a:r>
              <a:rPr lang="nl-BE" dirty="0"/>
              <a:t>, no </a:t>
            </a:r>
            <a:r>
              <a:rPr lang="nl-BE" dirty="0" err="1"/>
              <a:t>redundancy</a:t>
            </a:r>
            <a:r>
              <a:rPr lang="nl-BE" dirty="0"/>
              <a:t>, no </a:t>
            </a:r>
            <a:r>
              <a:rPr lang="nl-BE" dirty="0" err="1"/>
              <a:t>overloading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uniformity</a:t>
            </a:r>
            <a:r>
              <a:rPr lang="nl-BE" dirty="0"/>
              <a:t>. These first </a:t>
            </a:r>
            <a:r>
              <a:rPr lang="nl-BE" dirty="0" err="1"/>
              <a:t>three</a:t>
            </a:r>
            <a:r>
              <a:rPr lang="nl-BE" dirty="0"/>
              <a:t> </a:t>
            </a:r>
            <a:r>
              <a:rPr lang="nl-BE" dirty="0" err="1"/>
              <a:t>relate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purpose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last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requires</a:t>
            </a:r>
            <a:r>
              <a:rPr lang="nl-BE" dirty="0"/>
              <a:t> a </a:t>
            </a:r>
            <a:r>
              <a:rPr lang="nl-BE" dirty="0" err="1"/>
              <a:t>comparison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behavior</a:t>
            </a:r>
            <a:r>
              <a:rPr lang="nl-BE" dirty="0"/>
              <a:t> of different </a:t>
            </a:r>
            <a:r>
              <a:rPr lang="nl-BE" dirty="0" err="1"/>
              <a:t>concepts</a:t>
            </a:r>
            <a:r>
              <a:rPr lang="nl-BE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461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final</a:t>
            </a:r>
            <a:r>
              <a:rPr lang="nl-BE" dirty="0"/>
              <a:t> </a:t>
            </a:r>
            <a:r>
              <a:rPr lang="nl-BE" dirty="0" err="1"/>
              <a:t>notion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explained</a:t>
            </a:r>
            <a:r>
              <a:rPr lang="nl-BE" dirty="0"/>
              <a:t> is </a:t>
            </a:r>
            <a:r>
              <a:rPr lang="nl-BE" dirty="0" err="1"/>
              <a:t>that</a:t>
            </a:r>
            <a:r>
              <a:rPr lang="nl-BE" dirty="0"/>
              <a:t> of concept </a:t>
            </a:r>
            <a:r>
              <a:rPr lang="nl-BE" dirty="0" err="1"/>
              <a:t>idioms</a:t>
            </a:r>
            <a:r>
              <a:rPr lang="nl-BE" dirty="0"/>
              <a:t>. </a:t>
            </a:r>
            <a:r>
              <a:rPr lang="nl-BE" dirty="0" err="1"/>
              <a:t>Similar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design </a:t>
            </a:r>
            <a:r>
              <a:rPr lang="nl-BE" dirty="0" err="1"/>
              <a:t>patterns</a:t>
            </a:r>
            <a:r>
              <a:rPr lang="nl-BE" dirty="0"/>
              <a:t>, concept </a:t>
            </a:r>
            <a:r>
              <a:rPr lang="nl-BE" dirty="0" err="1"/>
              <a:t>idioms</a:t>
            </a:r>
            <a:r>
              <a:rPr lang="nl-BE" dirty="0"/>
              <a:t> are </a:t>
            </a:r>
            <a:r>
              <a:rPr lang="nl-BE" dirty="0" err="1"/>
              <a:t>reusable</a:t>
            </a:r>
            <a:r>
              <a:rPr lang="nl-BE" dirty="0"/>
              <a:t>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have </a:t>
            </a:r>
            <a:r>
              <a:rPr lang="nl-BE" dirty="0" err="1"/>
              <a:t>applications</a:t>
            </a:r>
            <a:r>
              <a:rPr lang="nl-BE" dirty="0"/>
              <a:t> in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differenct</a:t>
            </a:r>
            <a:r>
              <a:rPr lang="nl-BE" dirty="0"/>
              <a:t> </a:t>
            </a:r>
            <a:r>
              <a:rPr lang="nl-BE" dirty="0" err="1"/>
              <a:t>contexts</a:t>
            </a:r>
            <a:r>
              <a:rPr lang="nl-BE" dirty="0"/>
              <a:t>. </a:t>
            </a:r>
          </a:p>
          <a:p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idiom</a:t>
            </a:r>
            <a:r>
              <a:rPr lang="nl-BE" dirty="0"/>
              <a:t> </a:t>
            </a:r>
            <a:r>
              <a:rPr lang="nl-BE" dirty="0" err="1"/>
              <a:t>identifies</a:t>
            </a:r>
            <a:r>
              <a:rPr lang="nl-BE" dirty="0"/>
              <a:t> a </a:t>
            </a:r>
            <a:r>
              <a:rPr lang="nl-BE" dirty="0" err="1"/>
              <a:t>central</a:t>
            </a:r>
            <a:r>
              <a:rPr lang="nl-BE" dirty="0"/>
              <a:t> concept,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purpose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operational</a:t>
            </a:r>
            <a:r>
              <a:rPr lang="nl-BE" dirty="0"/>
              <a:t> </a:t>
            </a:r>
            <a:r>
              <a:rPr lang="nl-BE" dirty="0" err="1"/>
              <a:t>principle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known</a:t>
            </a:r>
            <a:r>
              <a:rPr lang="nl-BE" dirty="0"/>
              <a:t> </a:t>
            </a:r>
            <a:r>
              <a:rPr lang="nl-BE" dirty="0" err="1"/>
              <a:t>complications</a:t>
            </a:r>
            <a:r>
              <a:rPr lang="nl-BE" dirty="0"/>
              <a:t> </a:t>
            </a:r>
            <a:r>
              <a:rPr lang="nl-BE" dirty="0" err="1"/>
              <a:t>arising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or </a:t>
            </a:r>
            <a:r>
              <a:rPr lang="nl-BE" dirty="0" err="1"/>
              <a:t>implementation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concept.</a:t>
            </a:r>
          </a:p>
          <a:p>
            <a:r>
              <a:rPr lang="nl-BE" dirty="0"/>
              <a:t>Take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instance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concept of </a:t>
            </a:r>
            <a:r>
              <a:rPr lang="nl-BE" dirty="0" err="1"/>
              <a:t>style</a:t>
            </a:r>
            <a:r>
              <a:rPr lang="nl-BE" dirty="0"/>
              <a:t>. In </a:t>
            </a:r>
            <a:r>
              <a:rPr lang="nl-BE" dirty="0" err="1"/>
              <a:t>the</a:t>
            </a:r>
            <a:r>
              <a:rPr lang="nl-BE" dirty="0"/>
              <a:t> context of a word processor, a </a:t>
            </a:r>
            <a:r>
              <a:rPr lang="nl-BE" dirty="0" err="1"/>
              <a:t>style</a:t>
            </a:r>
            <a:r>
              <a:rPr lang="nl-BE" dirty="0"/>
              <a:t> is </a:t>
            </a:r>
            <a:r>
              <a:rPr lang="nl-BE" dirty="0" err="1"/>
              <a:t>associated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or more </a:t>
            </a:r>
            <a:r>
              <a:rPr lang="nl-BE" dirty="0" err="1"/>
              <a:t>paragraphs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allows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formatting</a:t>
            </a:r>
            <a:r>
              <a:rPr lang="nl-BE" dirty="0"/>
              <a:t> of </a:t>
            </a:r>
            <a:r>
              <a:rPr lang="nl-BE" dirty="0" err="1"/>
              <a:t>those</a:t>
            </a:r>
            <a:r>
              <a:rPr lang="nl-BE" dirty="0"/>
              <a:t> </a:t>
            </a:r>
            <a:r>
              <a:rPr lang="nl-BE" dirty="0" err="1"/>
              <a:t>paragraphs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updated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at </a:t>
            </a:r>
            <a:r>
              <a:rPr lang="nl-BE" dirty="0" err="1"/>
              <a:t>once</a:t>
            </a:r>
            <a:r>
              <a:rPr lang="nl-BE" dirty="0"/>
              <a:t>. But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essential</a:t>
            </a:r>
            <a:r>
              <a:rPr lang="nl-BE" dirty="0"/>
              <a:t> concept here is a </a:t>
            </a:r>
            <a:r>
              <a:rPr lang="nl-BE" dirty="0" err="1"/>
              <a:t>generic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has </a:t>
            </a:r>
            <a:r>
              <a:rPr lang="nl-BE" dirty="0" err="1"/>
              <a:t>applications</a:t>
            </a:r>
            <a:r>
              <a:rPr lang="nl-BE" dirty="0"/>
              <a:t> in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contexts</a:t>
            </a:r>
            <a:r>
              <a:rPr lang="nl-BE" dirty="0"/>
              <a:t>: </a:t>
            </a:r>
            <a:r>
              <a:rPr lang="nl-BE" dirty="0" err="1"/>
              <a:t>color</a:t>
            </a:r>
            <a:r>
              <a:rPr lang="nl-BE" dirty="0"/>
              <a:t> </a:t>
            </a:r>
            <a:r>
              <a:rPr lang="nl-BE" dirty="0" err="1"/>
              <a:t>swatches</a:t>
            </a:r>
            <a:r>
              <a:rPr lang="nl-BE" dirty="0"/>
              <a:t> in </a:t>
            </a:r>
            <a:r>
              <a:rPr lang="nl-BE" dirty="0" err="1"/>
              <a:t>Indesign</a:t>
            </a:r>
            <a:r>
              <a:rPr lang="nl-BE" dirty="0"/>
              <a:t> are </a:t>
            </a:r>
            <a:r>
              <a:rPr lang="nl-BE" dirty="0" err="1"/>
              <a:t>styles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</a:t>
            </a:r>
            <a:r>
              <a:rPr lang="nl-BE" dirty="0"/>
              <a:t> are </a:t>
            </a:r>
            <a:r>
              <a:rPr lang="nl-BE" dirty="0" err="1"/>
              <a:t>themes</a:t>
            </a:r>
            <a:r>
              <a:rPr lang="nl-BE" dirty="0"/>
              <a:t> in </a:t>
            </a:r>
            <a:r>
              <a:rPr lang="nl-BE" dirty="0" err="1"/>
              <a:t>powerpoint</a:t>
            </a:r>
            <a:r>
              <a:rPr lang="nl-BE" dirty="0"/>
              <a:t> </a:t>
            </a:r>
            <a:r>
              <a:rPr lang="nl-BE" dirty="0" err="1"/>
              <a:t>such</a:t>
            </a:r>
            <a:r>
              <a:rPr lang="nl-BE" dirty="0"/>
              <a:t> 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I </a:t>
            </a:r>
            <a:r>
              <a:rPr lang="nl-BE" dirty="0" err="1"/>
              <a:t>used</a:t>
            </a:r>
            <a:r>
              <a:rPr lang="nl-BE" dirty="0"/>
              <a:t> in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r>
              <a:rPr lang="nl-BE" dirty="0"/>
              <a:t>. </a:t>
            </a:r>
          </a:p>
          <a:p>
            <a:r>
              <a:rPr lang="nl-BE" dirty="0"/>
              <a:t>In </a:t>
            </a:r>
            <a:r>
              <a:rPr lang="nl-BE" dirty="0" err="1"/>
              <a:t>all</a:t>
            </a:r>
            <a:r>
              <a:rPr lang="nl-BE" dirty="0"/>
              <a:t> these cases,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fundamental</a:t>
            </a:r>
            <a:r>
              <a:rPr lang="nl-BE" dirty="0"/>
              <a:t> </a:t>
            </a:r>
            <a:r>
              <a:rPr lang="nl-BE" dirty="0" err="1"/>
              <a:t>idea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: </a:t>
            </a:r>
            <a:r>
              <a:rPr lang="nl-BE" dirty="0" err="1"/>
              <a:t>to</a:t>
            </a:r>
            <a:r>
              <a:rPr lang="nl-BE" dirty="0"/>
              <a:t> introduce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indirection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elements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properties</a:t>
            </a:r>
            <a:r>
              <a:rPr lang="nl-BE" dirty="0"/>
              <a:t>.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Link </a:t>
            </a:r>
            <a:r>
              <a:rPr lang="nl-BE" dirty="0" err="1"/>
              <a:t>to</a:t>
            </a:r>
            <a:r>
              <a:rPr lang="nl-BE" dirty="0"/>
              <a:t> course: </a:t>
            </a:r>
            <a:r>
              <a:rPr lang="nl-BE" dirty="0" err="1"/>
              <a:t>petri</a:t>
            </a:r>
            <a:r>
              <a:rPr lang="nl-BE" dirty="0"/>
              <a:t> net is a concept </a:t>
            </a:r>
            <a:r>
              <a:rPr lang="nl-BE" dirty="0" err="1"/>
              <a:t>idiom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C8E-A6EC-49BA-A12D-B4163BECFE8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43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8D72B-6E13-4A48-B0D7-0CE65B2BB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F4FE05-F4D6-4387-A425-AB524A6D6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74C556-14B1-40A8-8297-0EC52882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3F8171-D895-498C-9D4A-75A0893A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9B0A59-0C88-457F-AD5A-3A2AC53B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971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B89DD-E553-4EF0-8B7A-E14ED039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0AE241-2639-4B7D-AD9A-38FBC5959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F890A9-8BF3-4672-8FF7-7F03DA69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9E97E2-C7A8-48DD-A941-A769DBC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49F610-CBBA-4D86-B23E-44F2276F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63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97D68FB-FA4D-4A07-B282-604627F5E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54EB4D-B148-40B1-A5C5-716237A71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00AFA8-5504-430D-9980-69B38B35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DDB0E7-5A5E-4C7E-8E1E-36B39CD6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FD46BC-136A-4613-B858-8431214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818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3C563-BE8D-490A-9A60-D0F03B7D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182FB5-6006-4F64-AE63-F2C224D90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1E84F3-0FA8-435E-9952-575C60D5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194146-CE2B-4B92-933E-84F1DEC0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E0F99F-B0AC-4563-9551-C9D6EE0D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4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E73DC-8F3F-463B-AFCE-1349BC10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3A204D-745F-4F28-A15E-142E821F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EC5780-843B-4483-B625-470DF1D9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270268-FCC8-418A-A995-4FC384FB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E357E2-E4E8-443B-94A8-65F17762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9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5E2D2-1A12-4F46-A303-D93F5E2E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341FC-81E7-45EA-9B9C-12893C576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F7B3E6-F2D9-4A95-A90E-6168240B1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E1B60B-D209-43C3-93DC-EF8C4298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B8F0E4-24AC-4BEC-A681-BC925C83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37DDEF-85A3-470A-B503-145EB500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3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37B17-6250-405A-B6F3-B85D7FC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9FF916-5F33-4D4B-A6BD-278F69C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434803-0796-4A6F-9B68-B1B3EA515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34A639-95E0-4CBF-9108-705EAAB08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FF95D9-4B3A-4268-8970-6E4B089BA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927A01-BC15-4663-B02B-609BE918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456CEB-FC2F-4205-9D9C-5A9DFAEB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93F0692-0380-4E84-AB28-717D1284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7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10D02-81DB-4DDE-9EE6-CB0C958D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3CCE1D-D297-4336-A403-17F58B2F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C911BE-CB34-45A7-AFD3-3CF798EE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7B3D03-C157-40F3-ADA7-A4E2BF03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D6C3889-BE53-40A4-B364-CD02E6F7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0804DD-D755-44B2-9B3E-0841CC2E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4B6E54-1EB6-4F7A-8970-9D1FCC00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556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49E40-B3AD-430D-8091-F69B567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6558E-AF9C-499F-877D-AF966222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122F5A-6580-49EA-86FA-CB0509979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7E59B5-00E9-472B-867E-0E32000B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4CD9C8-39C0-4692-AEFB-97FDB638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BF12E5-C961-4619-9008-353CF876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6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6E92E-2F25-4EDE-BD73-BCF92AE7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02A7B6-1D33-4B76-9BA3-239DE75B9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8AADED-6BE6-4FC2-98AD-2A4EDEB2C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C88BAA-2AF7-4C8F-8203-E37FCB8B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46295E-4639-44A3-9547-693781F0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D49D14-8103-492B-97B8-2CAEAF4B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39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27F26F-99E6-40DE-BECD-8389D206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F4EB6B-B047-42AD-AFD2-6B8797CC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F281F9-5AD3-437A-BC99-BAE821872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446C-C5D0-40B1-B88B-A2C7866BEC0A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EAEDD6-89AD-4D8B-AD53-80FCFEF2B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B037BA-C7E2-4AEF-B5B8-8A54C69DE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B244-8F5F-43DF-8C74-82175AD130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14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2F505-E5EA-4CE3-93FE-7AA2C5DA2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BE" sz="4200"/>
              <a:t>Towards a theory of conceptual design for software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2AD2A7-1685-4973-938E-B78290C5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nl-BE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Multi-coloured 3D Art">
            <a:extLst>
              <a:ext uri="{FF2B5EF4-FFF2-40B4-BE49-F238E27FC236}">
                <a16:creationId xmlns:a16="http://schemas.microsoft.com/office/drawing/2014/main" id="{66FF6EE5-A628-4374-9432-A602855D3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100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E39DD-3A81-4E87-946E-566F5294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nl-BE" dirty="0"/>
              <a:t>Concept </a:t>
            </a:r>
            <a:r>
              <a:rPr lang="nl-BE" dirty="0" err="1"/>
              <a:t>dependences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product families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CB6E86-8729-49CE-9A2B-151B6047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nl-BE" sz="2100" dirty="0" err="1"/>
              <a:t>Concepts</a:t>
            </a:r>
            <a:r>
              <a:rPr lang="nl-BE" sz="2100" dirty="0"/>
              <a:t> </a:t>
            </a:r>
            <a:r>
              <a:rPr lang="nl-BE" sz="2100" dirty="0" err="1"/>
              <a:t>can</a:t>
            </a:r>
            <a:r>
              <a:rPr lang="nl-BE" sz="2100" dirty="0"/>
              <a:t> </a:t>
            </a:r>
            <a:r>
              <a:rPr lang="nl-BE" sz="2100" dirty="0" err="1"/>
              <a:t>be</a:t>
            </a:r>
            <a:r>
              <a:rPr lang="nl-BE" sz="2100" dirty="0"/>
              <a:t> </a:t>
            </a:r>
            <a:r>
              <a:rPr lang="nl-BE" sz="2100" dirty="0" err="1"/>
              <a:t>structured</a:t>
            </a:r>
            <a:r>
              <a:rPr lang="nl-BE" sz="2100" dirty="0"/>
              <a:t> in a </a:t>
            </a:r>
            <a:r>
              <a:rPr lang="nl-BE" sz="2100" dirty="0" err="1"/>
              <a:t>dependency</a:t>
            </a:r>
            <a:r>
              <a:rPr lang="nl-BE" sz="2100" dirty="0"/>
              <a:t> </a:t>
            </a:r>
            <a:r>
              <a:rPr lang="nl-BE" sz="2100" dirty="0" err="1"/>
              <a:t>graph</a:t>
            </a:r>
            <a:endParaRPr lang="nl-BE" sz="2100" dirty="0"/>
          </a:p>
          <a:p>
            <a:pPr lvl="1"/>
            <a:r>
              <a:rPr lang="nl-BE" sz="2100" dirty="0"/>
              <a:t>C1 -&gt; C2 means C1 </a:t>
            </a:r>
            <a:r>
              <a:rPr lang="nl-BE" sz="2100" dirty="0" err="1"/>
              <a:t>depends</a:t>
            </a:r>
            <a:r>
              <a:rPr lang="nl-BE" sz="2100" dirty="0"/>
              <a:t> on C2</a:t>
            </a:r>
          </a:p>
          <a:p>
            <a:pPr lvl="1"/>
            <a:r>
              <a:rPr lang="nl-BE" sz="2100" dirty="0" err="1"/>
              <a:t>Provides</a:t>
            </a:r>
            <a:r>
              <a:rPr lang="nl-BE" sz="2100" dirty="0"/>
              <a:t> </a:t>
            </a:r>
            <a:r>
              <a:rPr lang="nl-BE" sz="2100" dirty="0" err="1"/>
              <a:t>sanity</a:t>
            </a:r>
            <a:r>
              <a:rPr lang="nl-BE" sz="2100" dirty="0"/>
              <a:t> checks: </a:t>
            </a:r>
          </a:p>
          <a:p>
            <a:pPr lvl="2"/>
            <a:r>
              <a:rPr lang="nl-BE" sz="2100" dirty="0"/>
              <a:t>No </a:t>
            </a:r>
            <a:r>
              <a:rPr lang="nl-BE" sz="2100" dirty="0" err="1"/>
              <a:t>cycles</a:t>
            </a:r>
            <a:r>
              <a:rPr lang="nl-BE" sz="2100" dirty="0"/>
              <a:t>, </a:t>
            </a:r>
            <a:r>
              <a:rPr lang="nl-BE" sz="2100" dirty="0" err="1"/>
              <a:t>otherwise</a:t>
            </a:r>
            <a:r>
              <a:rPr lang="nl-BE" sz="2100" dirty="0"/>
              <a:t> </a:t>
            </a:r>
            <a:r>
              <a:rPr lang="nl-BE" sz="2100" dirty="0" err="1"/>
              <a:t>concepts</a:t>
            </a:r>
            <a:r>
              <a:rPr lang="nl-BE" sz="2100" dirty="0"/>
              <a:t> </a:t>
            </a:r>
            <a:r>
              <a:rPr lang="nl-BE" sz="2100" dirty="0" err="1"/>
              <a:t>should</a:t>
            </a:r>
            <a:r>
              <a:rPr lang="nl-BE" sz="2100" dirty="0"/>
              <a:t> </a:t>
            </a:r>
            <a:r>
              <a:rPr lang="nl-BE" sz="2100" dirty="0" err="1"/>
              <a:t>be</a:t>
            </a:r>
            <a:r>
              <a:rPr lang="nl-BE" sz="2100" dirty="0"/>
              <a:t> </a:t>
            </a:r>
            <a:r>
              <a:rPr lang="nl-BE" sz="2100" dirty="0" err="1"/>
              <a:t>merged</a:t>
            </a:r>
            <a:endParaRPr lang="nl-BE" sz="2100" dirty="0"/>
          </a:p>
          <a:p>
            <a:pPr lvl="2"/>
            <a:r>
              <a:rPr lang="nl-BE" sz="2100" dirty="0" err="1"/>
              <a:t>Operational</a:t>
            </a:r>
            <a:r>
              <a:rPr lang="nl-BE" sz="2100" dirty="0"/>
              <a:t> </a:t>
            </a:r>
            <a:r>
              <a:rPr lang="nl-BE" sz="2100" dirty="0" err="1"/>
              <a:t>principle</a:t>
            </a:r>
            <a:r>
              <a:rPr lang="nl-BE" sz="2100" dirty="0"/>
              <a:t> </a:t>
            </a:r>
            <a:r>
              <a:rPr lang="nl-BE" sz="2100" dirty="0" err="1"/>
              <a:t>should</a:t>
            </a:r>
            <a:r>
              <a:rPr lang="nl-BE" sz="2100" dirty="0"/>
              <a:t> </a:t>
            </a:r>
            <a:r>
              <a:rPr lang="nl-BE" sz="2100" dirty="0" err="1"/>
              <a:t>mention</a:t>
            </a:r>
            <a:r>
              <a:rPr lang="nl-BE" sz="2100" dirty="0"/>
              <a:t> at most </a:t>
            </a:r>
            <a:r>
              <a:rPr lang="nl-BE" sz="2100" dirty="0" err="1"/>
              <a:t>that</a:t>
            </a:r>
            <a:r>
              <a:rPr lang="nl-BE" sz="2100" dirty="0"/>
              <a:t> concept </a:t>
            </a:r>
            <a:r>
              <a:rPr lang="nl-BE" sz="2100" dirty="0" err="1"/>
              <a:t>and</a:t>
            </a:r>
            <a:r>
              <a:rPr lang="nl-BE" sz="2100" dirty="0"/>
              <a:t> </a:t>
            </a:r>
            <a:r>
              <a:rPr lang="nl-BE" sz="2100" dirty="0" err="1"/>
              <a:t>the</a:t>
            </a:r>
            <a:r>
              <a:rPr lang="nl-BE" sz="2100" dirty="0"/>
              <a:t> </a:t>
            </a:r>
            <a:r>
              <a:rPr lang="nl-BE" sz="2100" dirty="0" err="1"/>
              <a:t>concepts</a:t>
            </a:r>
            <a:r>
              <a:rPr lang="nl-BE" sz="2100" dirty="0"/>
              <a:t> </a:t>
            </a:r>
            <a:r>
              <a:rPr lang="nl-BE" sz="2100" dirty="0" err="1"/>
              <a:t>it</a:t>
            </a:r>
            <a:r>
              <a:rPr lang="nl-BE" sz="2100" dirty="0"/>
              <a:t> </a:t>
            </a:r>
            <a:r>
              <a:rPr lang="nl-BE" sz="2100" dirty="0" err="1"/>
              <a:t>depends</a:t>
            </a:r>
            <a:r>
              <a:rPr lang="nl-BE" sz="2100" dirty="0"/>
              <a:t> on</a:t>
            </a:r>
          </a:p>
          <a:p>
            <a:r>
              <a:rPr lang="nl-BE" sz="2100" dirty="0"/>
              <a:t>Subsets of </a:t>
            </a:r>
            <a:r>
              <a:rPr lang="nl-BE" sz="2100" dirty="0" err="1"/>
              <a:t>concepts</a:t>
            </a:r>
            <a:r>
              <a:rPr lang="nl-BE" sz="2100" dirty="0"/>
              <a:t> </a:t>
            </a:r>
            <a:r>
              <a:rPr lang="nl-BE" sz="2100" dirty="0" err="1"/>
              <a:t>correspond</a:t>
            </a:r>
            <a:r>
              <a:rPr lang="nl-BE" sz="2100" dirty="0"/>
              <a:t> </a:t>
            </a:r>
            <a:r>
              <a:rPr lang="nl-BE" sz="2100" dirty="0" err="1"/>
              <a:t>to</a:t>
            </a:r>
            <a:r>
              <a:rPr lang="nl-BE" sz="2100" dirty="0"/>
              <a:t> members of product families</a:t>
            </a:r>
          </a:p>
          <a:p>
            <a:r>
              <a:rPr lang="nl-BE" sz="2100" dirty="0"/>
              <a:t>Group of </a:t>
            </a:r>
            <a:r>
              <a:rPr lang="nl-BE" sz="2100" dirty="0" err="1"/>
              <a:t>concepts</a:t>
            </a:r>
            <a:r>
              <a:rPr lang="nl-BE" sz="2100" dirty="0"/>
              <a:t> </a:t>
            </a:r>
            <a:r>
              <a:rPr lang="nl-BE" sz="2100" dirty="0" err="1"/>
              <a:t>can</a:t>
            </a:r>
            <a:r>
              <a:rPr lang="nl-BE" sz="2100" dirty="0"/>
              <a:t> </a:t>
            </a:r>
            <a:r>
              <a:rPr lang="nl-BE" sz="2100" dirty="0" err="1"/>
              <a:t>be</a:t>
            </a:r>
            <a:r>
              <a:rPr lang="nl-BE" sz="2100" dirty="0"/>
              <a:t> </a:t>
            </a:r>
            <a:r>
              <a:rPr lang="nl-BE" sz="2100" dirty="0" err="1"/>
              <a:t>viewed</a:t>
            </a:r>
            <a:r>
              <a:rPr lang="nl-BE" sz="2100" dirty="0"/>
              <a:t> as </a:t>
            </a:r>
            <a:r>
              <a:rPr lang="nl-BE" sz="2100" dirty="0" err="1"/>
              <a:t>variants</a:t>
            </a:r>
            <a:r>
              <a:rPr lang="nl-BE" sz="2100" dirty="0"/>
              <a:t> of a single abstract concept			</a:t>
            </a:r>
          </a:p>
        </p:txBody>
      </p:sp>
    </p:spTree>
    <p:extLst>
      <p:ext uri="{BB962C8B-B14F-4D97-AF65-F5344CB8AC3E}">
        <p14:creationId xmlns:p14="http://schemas.microsoft.com/office/powerpoint/2010/main" val="250199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B554A6-EB39-4B22-BFF3-273A33AB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1288238"/>
          </a:xfrm>
        </p:spPr>
        <p:txBody>
          <a:bodyPr anchor="b">
            <a:normAutofit/>
          </a:bodyPr>
          <a:lstStyle/>
          <a:p>
            <a:r>
              <a:rPr lang="nl-BE" dirty="0" err="1"/>
              <a:t>Judging</a:t>
            </a:r>
            <a:r>
              <a:rPr lang="nl-BE" dirty="0"/>
              <a:t> </a:t>
            </a:r>
            <a:r>
              <a:rPr lang="nl-BE" dirty="0" err="1"/>
              <a:t>concepts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A3245-5D84-47BC-8C7A-93ACD106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956390"/>
            <a:ext cx="7469223" cy="3907465"/>
          </a:xfrm>
        </p:spPr>
        <p:txBody>
          <a:bodyPr anchor="t">
            <a:normAutofit/>
          </a:bodyPr>
          <a:lstStyle/>
          <a:p>
            <a:r>
              <a:rPr lang="nl-BE" sz="2000" dirty="0"/>
              <a:t>4 </a:t>
            </a:r>
            <a:r>
              <a:rPr lang="nl-BE" sz="2000" dirty="0" err="1"/>
              <a:t>general</a:t>
            </a:r>
            <a:r>
              <a:rPr lang="nl-BE" sz="2000" dirty="0"/>
              <a:t> criteria</a:t>
            </a:r>
          </a:p>
          <a:p>
            <a:pPr lvl="1"/>
            <a:r>
              <a:rPr lang="nl-BE" sz="2000" dirty="0" err="1"/>
              <a:t>Motivation</a:t>
            </a:r>
            <a:r>
              <a:rPr lang="nl-BE" sz="2000" dirty="0"/>
              <a:t>: a concept </a:t>
            </a:r>
            <a:r>
              <a:rPr lang="nl-BE" sz="2000" dirty="0" err="1"/>
              <a:t>should</a:t>
            </a:r>
            <a:r>
              <a:rPr lang="nl-BE" sz="2000" dirty="0"/>
              <a:t> have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articulated</a:t>
            </a:r>
            <a:r>
              <a:rPr lang="nl-BE" sz="2000" dirty="0"/>
              <a:t> </a:t>
            </a:r>
            <a:r>
              <a:rPr lang="nl-BE" sz="2000" dirty="0" err="1"/>
              <a:t>purpose</a:t>
            </a:r>
            <a:r>
              <a:rPr lang="nl-BE" sz="2000" dirty="0"/>
              <a:t> </a:t>
            </a:r>
            <a:r>
              <a:rPr lang="nl-BE" sz="2000" dirty="0" err="1"/>
              <a:t>expressable</a:t>
            </a:r>
            <a:r>
              <a:rPr lang="nl-BE" sz="2000" dirty="0"/>
              <a:t> in a short </a:t>
            </a:r>
            <a:r>
              <a:rPr lang="nl-BE" sz="2000" dirty="0" err="1"/>
              <a:t>phrase</a:t>
            </a:r>
            <a:endParaRPr lang="nl-BE" sz="2000" dirty="0"/>
          </a:p>
          <a:p>
            <a:pPr lvl="1"/>
            <a:r>
              <a:rPr lang="nl-BE" sz="2000" dirty="0"/>
              <a:t>No </a:t>
            </a:r>
            <a:r>
              <a:rPr lang="nl-BE" sz="2000" dirty="0" err="1"/>
              <a:t>redundancy</a:t>
            </a:r>
            <a:r>
              <a:rPr lang="nl-BE" sz="2000" dirty="0"/>
              <a:t>: </a:t>
            </a:r>
            <a:r>
              <a:rPr lang="nl-BE" sz="2000" dirty="0" err="1"/>
              <a:t>two</a:t>
            </a:r>
            <a:r>
              <a:rPr lang="nl-BE" sz="2000" dirty="0"/>
              <a:t> </a:t>
            </a:r>
            <a:r>
              <a:rPr lang="nl-BE" sz="2000" dirty="0" err="1"/>
              <a:t>concepts</a:t>
            </a:r>
            <a:r>
              <a:rPr lang="nl-BE" sz="2000" dirty="0"/>
              <a:t> </a:t>
            </a:r>
            <a:r>
              <a:rPr lang="nl-BE" sz="2000" dirty="0" err="1"/>
              <a:t>should</a:t>
            </a:r>
            <a:r>
              <a:rPr lang="nl-BE" sz="2000" dirty="0"/>
              <a:t> </a:t>
            </a:r>
            <a:r>
              <a:rPr lang="nl-BE" sz="2000" dirty="0" err="1"/>
              <a:t>not</a:t>
            </a:r>
            <a:r>
              <a:rPr lang="nl-BE" sz="2000" dirty="0"/>
              <a:t> have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same</a:t>
            </a:r>
            <a:r>
              <a:rPr lang="nl-BE" sz="2000" dirty="0"/>
              <a:t> </a:t>
            </a:r>
            <a:r>
              <a:rPr lang="nl-BE" sz="2000" dirty="0" err="1"/>
              <a:t>purpose</a:t>
            </a:r>
            <a:endParaRPr lang="nl-BE" sz="2000" dirty="0"/>
          </a:p>
          <a:p>
            <a:pPr lvl="1"/>
            <a:r>
              <a:rPr lang="nl-BE" sz="2000" dirty="0"/>
              <a:t>No </a:t>
            </a:r>
            <a:r>
              <a:rPr lang="nl-BE" sz="2000" dirty="0" err="1"/>
              <a:t>overloading</a:t>
            </a:r>
            <a:r>
              <a:rPr lang="nl-BE" sz="2000" dirty="0"/>
              <a:t>: a concept </a:t>
            </a:r>
            <a:r>
              <a:rPr lang="nl-BE" sz="2000" dirty="0" err="1"/>
              <a:t>should</a:t>
            </a:r>
            <a:r>
              <a:rPr lang="nl-BE" sz="2000" dirty="0"/>
              <a:t> </a:t>
            </a: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attempt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serve </a:t>
            </a:r>
            <a:r>
              <a:rPr lang="nl-BE" sz="2000" dirty="0" err="1"/>
              <a:t>two</a:t>
            </a:r>
            <a:r>
              <a:rPr lang="nl-BE" sz="2000" dirty="0"/>
              <a:t> </a:t>
            </a:r>
            <a:r>
              <a:rPr lang="nl-BE" sz="2000" dirty="0" err="1"/>
              <a:t>distinct</a:t>
            </a:r>
            <a:r>
              <a:rPr lang="nl-BE" sz="2000" dirty="0"/>
              <a:t> </a:t>
            </a:r>
            <a:r>
              <a:rPr lang="nl-BE" sz="2000" dirty="0" err="1"/>
              <a:t>purposes</a:t>
            </a:r>
            <a:r>
              <a:rPr lang="nl-BE" sz="2000" dirty="0"/>
              <a:t>, </a:t>
            </a:r>
            <a:r>
              <a:rPr lang="nl-BE" sz="2000" dirty="0" err="1"/>
              <a:t>this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avoid</a:t>
            </a:r>
            <a:r>
              <a:rPr lang="nl-BE" sz="2000" dirty="0"/>
              <a:t> </a:t>
            </a:r>
            <a:r>
              <a:rPr lang="nl-BE" sz="2000" dirty="0" err="1"/>
              <a:t>conflicts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high </a:t>
            </a:r>
            <a:r>
              <a:rPr lang="nl-BE" sz="2000" dirty="0" err="1"/>
              <a:t>coupling</a:t>
            </a:r>
            <a:endParaRPr lang="nl-BE" sz="2000" dirty="0"/>
          </a:p>
          <a:p>
            <a:pPr lvl="1"/>
            <a:r>
              <a:rPr lang="nl-BE" sz="2000" dirty="0" err="1"/>
              <a:t>Uniformity</a:t>
            </a:r>
            <a:r>
              <a:rPr lang="nl-BE" sz="2000" dirty="0"/>
              <a:t>: variant </a:t>
            </a:r>
            <a:r>
              <a:rPr lang="nl-BE" sz="2000" dirty="0" err="1"/>
              <a:t>concepts</a:t>
            </a:r>
            <a:r>
              <a:rPr lang="nl-BE" sz="2000" dirty="0"/>
              <a:t> </a:t>
            </a:r>
            <a:r>
              <a:rPr lang="nl-BE" sz="2000" dirty="0" err="1"/>
              <a:t>should</a:t>
            </a:r>
            <a:r>
              <a:rPr lang="nl-BE" sz="2000" dirty="0"/>
              <a:t> have </a:t>
            </a:r>
            <a:r>
              <a:rPr lang="nl-BE" sz="2000" dirty="0" err="1"/>
              <a:t>similar</a:t>
            </a:r>
            <a:r>
              <a:rPr lang="nl-BE" sz="2000" dirty="0"/>
              <a:t> </a:t>
            </a:r>
            <a:r>
              <a:rPr lang="nl-BE" sz="2000" dirty="0" err="1"/>
              <a:t>behaviors</a:t>
            </a:r>
            <a:endParaRPr lang="nl-BE" sz="2000" dirty="0"/>
          </a:p>
          <a:p>
            <a:r>
              <a:rPr lang="nl-BE" sz="2000" dirty="0"/>
              <a:t>First 3 </a:t>
            </a:r>
            <a:r>
              <a:rPr lang="nl-BE" sz="2000" dirty="0" err="1"/>
              <a:t>relate</a:t>
            </a:r>
            <a:r>
              <a:rPr lang="nl-BE" sz="2000" dirty="0"/>
              <a:t> </a:t>
            </a:r>
            <a:r>
              <a:rPr lang="nl-BE" sz="2000" dirty="0" err="1"/>
              <a:t>concepts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purpose</a:t>
            </a:r>
            <a:endParaRPr lang="nl-BE" sz="2000" dirty="0"/>
          </a:p>
          <a:p>
            <a:r>
              <a:rPr lang="nl-BE" sz="2000" dirty="0" err="1"/>
              <a:t>Final</a:t>
            </a:r>
            <a:r>
              <a:rPr lang="nl-BE" sz="2000" dirty="0"/>
              <a:t> </a:t>
            </a:r>
            <a:r>
              <a:rPr lang="nl-BE" sz="2000" dirty="0" err="1"/>
              <a:t>criterion</a:t>
            </a:r>
            <a:r>
              <a:rPr lang="nl-BE" sz="2000" dirty="0"/>
              <a:t> </a:t>
            </a:r>
            <a:r>
              <a:rPr lang="nl-BE" sz="2000" dirty="0" err="1"/>
              <a:t>requires</a:t>
            </a:r>
            <a:r>
              <a:rPr lang="nl-BE" sz="2000" dirty="0"/>
              <a:t> </a:t>
            </a:r>
            <a:r>
              <a:rPr lang="nl-BE" sz="2000" dirty="0" err="1"/>
              <a:t>comparison</a:t>
            </a:r>
            <a:r>
              <a:rPr lang="nl-BE" sz="2000" dirty="0"/>
              <a:t> of </a:t>
            </a:r>
            <a:r>
              <a:rPr lang="nl-BE" sz="2000" dirty="0" err="1"/>
              <a:t>concepts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313930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EDE71-02EB-45B5-A3F0-3455FEB1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nl-BE" dirty="0"/>
              <a:t>Concept </a:t>
            </a:r>
            <a:r>
              <a:rPr lang="nl-BE" dirty="0" err="1"/>
              <a:t>idioms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D055D-3273-4045-AEA2-FEFACB57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nl-BE" sz="2100" dirty="0" err="1"/>
              <a:t>Reusable</a:t>
            </a:r>
            <a:r>
              <a:rPr lang="nl-BE" sz="2100" dirty="0"/>
              <a:t> </a:t>
            </a:r>
            <a:r>
              <a:rPr lang="nl-BE" sz="2100" dirty="0" err="1"/>
              <a:t>concepts</a:t>
            </a:r>
            <a:r>
              <a:rPr lang="nl-BE" sz="2100" dirty="0"/>
              <a:t> </a:t>
            </a:r>
            <a:r>
              <a:rPr lang="nl-BE" sz="2100" dirty="0" err="1"/>
              <a:t>that</a:t>
            </a:r>
            <a:r>
              <a:rPr lang="nl-BE" sz="2100" dirty="0"/>
              <a:t> have </a:t>
            </a:r>
            <a:r>
              <a:rPr lang="nl-BE" sz="2100" dirty="0" err="1"/>
              <a:t>applications</a:t>
            </a:r>
            <a:r>
              <a:rPr lang="nl-BE" sz="2100" dirty="0"/>
              <a:t> in </a:t>
            </a:r>
            <a:r>
              <a:rPr lang="nl-BE" sz="2100" dirty="0" err="1"/>
              <a:t>many</a:t>
            </a:r>
            <a:r>
              <a:rPr lang="nl-BE" sz="2100" dirty="0"/>
              <a:t> different </a:t>
            </a:r>
            <a:r>
              <a:rPr lang="nl-BE" sz="2100" dirty="0" err="1"/>
              <a:t>contexts</a:t>
            </a:r>
            <a:endParaRPr lang="nl-BE" sz="2100" dirty="0"/>
          </a:p>
          <a:p>
            <a:pPr lvl="1"/>
            <a:r>
              <a:rPr lang="nl-BE" sz="2100" dirty="0" err="1"/>
              <a:t>Each</a:t>
            </a:r>
            <a:r>
              <a:rPr lang="nl-BE" sz="2100" dirty="0"/>
              <a:t> </a:t>
            </a:r>
            <a:r>
              <a:rPr lang="nl-BE" sz="2100" dirty="0" err="1"/>
              <a:t>idiom</a:t>
            </a:r>
            <a:r>
              <a:rPr lang="nl-BE" sz="2100" dirty="0"/>
              <a:t> </a:t>
            </a:r>
            <a:r>
              <a:rPr lang="nl-BE" sz="2100" dirty="0" err="1"/>
              <a:t>identifies</a:t>
            </a:r>
            <a:r>
              <a:rPr lang="nl-BE" sz="2100" dirty="0"/>
              <a:t> a </a:t>
            </a:r>
            <a:r>
              <a:rPr lang="nl-BE" sz="2100" dirty="0" err="1"/>
              <a:t>central</a:t>
            </a:r>
            <a:r>
              <a:rPr lang="nl-BE" sz="2100" dirty="0"/>
              <a:t> concept, </a:t>
            </a:r>
            <a:r>
              <a:rPr lang="nl-BE" sz="2100" dirty="0" err="1"/>
              <a:t>its</a:t>
            </a:r>
            <a:r>
              <a:rPr lang="nl-BE" sz="2100" dirty="0"/>
              <a:t> </a:t>
            </a:r>
            <a:r>
              <a:rPr lang="nl-BE" sz="2100" dirty="0" err="1"/>
              <a:t>purpose</a:t>
            </a:r>
            <a:r>
              <a:rPr lang="nl-BE" sz="2100" dirty="0"/>
              <a:t> </a:t>
            </a:r>
            <a:r>
              <a:rPr lang="nl-BE" sz="2100" dirty="0" err="1"/>
              <a:t>and</a:t>
            </a:r>
            <a:r>
              <a:rPr lang="nl-BE" sz="2100" dirty="0"/>
              <a:t> </a:t>
            </a:r>
            <a:r>
              <a:rPr lang="nl-BE" sz="2100" dirty="0" err="1"/>
              <a:t>operational</a:t>
            </a:r>
            <a:r>
              <a:rPr lang="nl-BE" sz="2100" dirty="0"/>
              <a:t> </a:t>
            </a:r>
            <a:r>
              <a:rPr lang="nl-BE" sz="2100" dirty="0" err="1"/>
              <a:t>principle</a:t>
            </a:r>
            <a:r>
              <a:rPr lang="nl-BE" sz="2100" dirty="0"/>
              <a:t>, </a:t>
            </a:r>
            <a:r>
              <a:rPr lang="nl-BE" sz="2100" dirty="0" err="1"/>
              <a:t>and</a:t>
            </a:r>
            <a:r>
              <a:rPr lang="nl-BE" sz="2100" dirty="0"/>
              <a:t> </a:t>
            </a:r>
            <a:r>
              <a:rPr lang="nl-BE" sz="2100" dirty="0" err="1"/>
              <a:t>known</a:t>
            </a:r>
            <a:r>
              <a:rPr lang="nl-BE" sz="2100" dirty="0"/>
              <a:t> </a:t>
            </a:r>
            <a:r>
              <a:rPr lang="nl-BE" sz="2100" dirty="0" err="1"/>
              <a:t>complications</a:t>
            </a:r>
            <a:r>
              <a:rPr lang="nl-BE" sz="2100" dirty="0"/>
              <a:t> </a:t>
            </a:r>
            <a:r>
              <a:rPr lang="nl-BE" sz="2100" dirty="0" err="1"/>
              <a:t>arising</a:t>
            </a:r>
            <a:r>
              <a:rPr lang="nl-BE" sz="2100" dirty="0"/>
              <a:t> in </a:t>
            </a:r>
            <a:r>
              <a:rPr lang="nl-BE" sz="2100" dirty="0" err="1"/>
              <a:t>the</a:t>
            </a:r>
            <a:r>
              <a:rPr lang="nl-BE" sz="2100" dirty="0"/>
              <a:t> </a:t>
            </a:r>
            <a:r>
              <a:rPr lang="nl-BE" sz="2100" dirty="0" err="1"/>
              <a:t>use</a:t>
            </a:r>
            <a:r>
              <a:rPr lang="nl-BE" sz="2100" dirty="0"/>
              <a:t> or </a:t>
            </a:r>
            <a:r>
              <a:rPr lang="nl-BE" sz="2100" dirty="0" err="1"/>
              <a:t>implementation</a:t>
            </a:r>
            <a:r>
              <a:rPr lang="nl-BE" sz="2100" dirty="0"/>
              <a:t> of </a:t>
            </a:r>
            <a:r>
              <a:rPr lang="nl-BE" sz="2100" dirty="0" err="1"/>
              <a:t>the</a:t>
            </a:r>
            <a:r>
              <a:rPr lang="nl-BE" sz="2100" dirty="0"/>
              <a:t> concept</a:t>
            </a:r>
          </a:p>
          <a:p>
            <a:pPr lvl="1"/>
            <a:r>
              <a:rPr lang="nl-BE" sz="2100" dirty="0"/>
              <a:t>Eg label is </a:t>
            </a:r>
            <a:r>
              <a:rPr lang="nl-BE" sz="2100" dirty="0" err="1"/>
              <a:t>an</a:t>
            </a:r>
            <a:r>
              <a:rPr lang="nl-BE" sz="2100" dirty="0"/>
              <a:t> </a:t>
            </a:r>
            <a:r>
              <a:rPr lang="nl-BE" sz="2100" dirty="0" err="1"/>
              <a:t>idiom</a:t>
            </a:r>
            <a:r>
              <a:rPr lang="nl-BE" sz="2100" dirty="0"/>
              <a:t> in </a:t>
            </a:r>
            <a:r>
              <a:rPr lang="nl-BE" sz="2100" dirty="0" err="1"/>
              <a:t>organization</a:t>
            </a:r>
            <a:r>
              <a:rPr lang="nl-BE" sz="2100" dirty="0"/>
              <a:t> </a:t>
            </a:r>
            <a:r>
              <a:rPr lang="nl-BE" sz="2100" dirty="0" err="1"/>
              <a:t>to</a:t>
            </a:r>
            <a:r>
              <a:rPr lang="nl-BE" sz="2100" dirty="0"/>
              <a:t> </a:t>
            </a:r>
            <a:r>
              <a:rPr lang="nl-BE" sz="2100" dirty="0" err="1"/>
              <a:t>add</a:t>
            </a:r>
            <a:r>
              <a:rPr lang="nl-BE" sz="2100" dirty="0"/>
              <a:t> labels </a:t>
            </a:r>
            <a:r>
              <a:rPr lang="nl-BE" sz="2100" dirty="0" err="1"/>
              <a:t>to</a:t>
            </a:r>
            <a:r>
              <a:rPr lang="nl-BE" sz="2100" dirty="0"/>
              <a:t> items </a:t>
            </a:r>
            <a:r>
              <a:rPr lang="nl-BE" sz="2100" dirty="0" err="1"/>
              <a:t>so</a:t>
            </a:r>
            <a:r>
              <a:rPr lang="nl-BE" sz="2100" dirty="0"/>
              <a:t> </a:t>
            </a:r>
            <a:r>
              <a:rPr lang="nl-BE" sz="2100" dirty="0" err="1"/>
              <a:t>they</a:t>
            </a:r>
            <a:r>
              <a:rPr lang="nl-BE" sz="2100" dirty="0"/>
              <a:t> </a:t>
            </a:r>
            <a:r>
              <a:rPr lang="nl-BE" sz="2100" dirty="0" err="1"/>
              <a:t>can</a:t>
            </a:r>
            <a:r>
              <a:rPr lang="nl-BE" sz="2100" dirty="0"/>
              <a:t> </a:t>
            </a:r>
            <a:r>
              <a:rPr lang="nl-BE" sz="2100" dirty="0" err="1"/>
              <a:t>be</a:t>
            </a:r>
            <a:r>
              <a:rPr lang="nl-BE" sz="2100" dirty="0"/>
              <a:t> found later, </a:t>
            </a:r>
            <a:r>
              <a:rPr lang="nl-BE" sz="2100" dirty="0" err="1"/>
              <a:t>style</a:t>
            </a:r>
            <a:r>
              <a:rPr lang="nl-BE" sz="2100" dirty="0"/>
              <a:t> </a:t>
            </a:r>
            <a:r>
              <a:rPr lang="nl-BE" sz="2100" dirty="0" err="1"/>
              <a:t>idiom</a:t>
            </a:r>
            <a:r>
              <a:rPr lang="nl-BE" sz="2100" dirty="0"/>
              <a:t> </a:t>
            </a:r>
            <a:r>
              <a:rPr lang="nl-BE" sz="2100" dirty="0" err="1"/>
              <a:t>can</a:t>
            </a:r>
            <a:r>
              <a:rPr lang="nl-BE" sz="2100" dirty="0"/>
              <a:t> </a:t>
            </a:r>
            <a:r>
              <a:rPr lang="nl-BE" sz="2100" dirty="0" err="1"/>
              <a:t>be</a:t>
            </a:r>
            <a:r>
              <a:rPr lang="nl-BE" sz="2100" dirty="0"/>
              <a:t> </a:t>
            </a:r>
            <a:r>
              <a:rPr lang="nl-BE" sz="2100" dirty="0" err="1"/>
              <a:t>used</a:t>
            </a:r>
            <a:r>
              <a:rPr lang="nl-BE" sz="2100" dirty="0"/>
              <a:t> </a:t>
            </a:r>
            <a:r>
              <a:rPr lang="nl-BE" sz="2100" dirty="0" err="1"/>
              <a:t>to</a:t>
            </a:r>
            <a:r>
              <a:rPr lang="nl-BE" sz="2100" dirty="0"/>
              <a:t> </a:t>
            </a:r>
            <a:r>
              <a:rPr lang="nl-BE" sz="2100" dirty="0" err="1"/>
              <a:t>achieve</a:t>
            </a:r>
            <a:r>
              <a:rPr lang="nl-BE" sz="2100" dirty="0"/>
              <a:t> consistent </a:t>
            </a:r>
            <a:r>
              <a:rPr lang="nl-BE" sz="2100" dirty="0" err="1"/>
              <a:t>formatting</a:t>
            </a:r>
            <a:r>
              <a:rPr lang="nl-BE" sz="2100" dirty="0"/>
              <a:t> of a set of </a:t>
            </a:r>
            <a:r>
              <a:rPr lang="nl-BE" sz="2100" dirty="0" err="1"/>
              <a:t>elements</a:t>
            </a:r>
            <a:endParaRPr lang="nl-BE" sz="2100" dirty="0"/>
          </a:p>
        </p:txBody>
      </p:sp>
    </p:spTree>
    <p:extLst>
      <p:ext uri="{BB962C8B-B14F-4D97-AF65-F5344CB8AC3E}">
        <p14:creationId xmlns:p14="http://schemas.microsoft.com/office/powerpoint/2010/main" val="122179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624364-AB10-4763-8D55-E9CAE21D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nl-BE" dirty="0"/>
              <a:t>In </a:t>
            </a:r>
            <a:r>
              <a:rPr lang="nl-BE" dirty="0" err="1"/>
              <a:t>practice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BEA564-1A78-4A47-B8E5-46C8D7F2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nl-BE" sz="1900" dirty="0" err="1"/>
              <a:t>Concepts</a:t>
            </a:r>
            <a:r>
              <a:rPr lang="nl-BE" sz="1900" dirty="0"/>
              <a:t> </a:t>
            </a:r>
            <a:r>
              <a:rPr lang="nl-BE" sz="1900" dirty="0" err="1"/>
              <a:t>and</a:t>
            </a:r>
            <a:r>
              <a:rPr lang="nl-BE" sz="1900" dirty="0"/>
              <a:t> </a:t>
            </a:r>
            <a:r>
              <a:rPr lang="nl-BE" sz="1900" dirty="0" err="1"/>
              <a:t>purposes</a:t>
            </a:r>
            <a:r>
              <a:rPr lang="nl-BE" sz="1900" dirty="0"/>
              <a:t> </a:t>
            </a:r>
            <a:r>
              <a:rPr lang="nl-BE" sz="1900" dirty="0" err="1"/>
              <a:t>can</a:t>
            </a:r>
            <a:r>
              <a:rPr lang="nl-BE" sz="1900" dirty="0"/>
              <a:t> </a:t>
            </a:r>
            <a:r>
              <a:rPr lang="nl-BE" sz="1900" dirty="0" err="1"/>
              <a:t>already</a:t>
            </a:r>
            <a:r>
              <a:rPr lang="nl-BE" sz="1900" dirty="0"/>
              <a:t> </a:t>
            </a:r>
            <a:r>
              <a:rPr lang="nl-BE" sz="1900" dirty="0" err="1"/>
              <a:t>be</a:t>
            </a:r>
            <a:r>
              <a:rPr lang="nl-BE" sz="1900" dirty="0"/>
              <a:t> </a:t>
            </a:r>
            <a:r>
              <a:rPr lang="nl-BE" sz="1900" dirty="0" err="1"/>
              <a:t>used</a:t>
            </a:r>
            <a:r>
              <a:rPr lang="nl-BE" sz="1900" dirty="0"/>
              <a:t> </a:t>
            </a:r>
            <a:r>
              <a:rPr lang="nl-BE" sz="1900" dirty="0" err="1"/>
              <a:t>prescriptively</a:t>
            </a:r>
            <a:r>
              <a:rPr lang="nl-BE" sz="1900" dirty="0"/>
              <a:t> </a:t>
            </a:r>
            <a:r>
              <a:rPr lang="nl-BE" sz="1900" dirty="0" err="1"/>
              <a:t>to</a:t>
            </a:r>
            <a:r>
              <a:rPr lang="nl-BE" sz="1900" dirty="0"/>
              <a:t> guide a new software design</a:t>
            </a:r>
          </a:p>
          <a:p>
            <a:pPr lvl="1"/>
            <a:r>
              <a:rPr lang="nl-BE" sz="1900" dirty="0"/>
              <a:t>The focus on </a:t>
            </a:r>
            <a:r>
              <a:rPr lang="nl-BE" sz="1900" dirty="0" err="1"/>
              <a:t>purpose</a:t>
            </a:r>
            <a:r>
              <a:rPr lang="nl-BE" sz="1900" dirty="0"/>
              <a:t> in </a:t>
            </a:r>
            <a:r>
              <a:rPr lang="nl-BE" sz="1900" dirty="0" err="1"/>
              <a:t>motivating</a:t>
            </a:r>
            <a:r>
              <a:rPr lang="nl-BE" sz="1900" dirty="0"/>
              <a:t> </a:t>
            </a:r>
            <a:r>
              <a:rPr lang="nl-BE" sz="1900" dirty="0" err="1"/>
              <a:t>not</a:t>
            </a:r>
            <a:r>
              <a:rPr lang="nl-BE" sz="1900" dirty="0"/>
              <a:t> </a:t>
            </a:r>
            <a:r>
              <a:rPr lang="nl-BE" sz="1900" dirty="0" err="1"/>
              <a:t>only</a:t>
            </a:r>
            <a:r>
              <a:rPr lang="nl-BE" sz="1900" dirty="0"/>
              <a:t> </a:t>
            </a:r>
            <a:r>
              <a:rPr lang="nl-BE" sz="1900" dirty="0" err="1"/>
              <a:t>the</a:t>
            </a:r>
            <a:r>
              <a:rPr lang="nl-BE" sz="1900" dirty="0"/>
              <a:t> </a:t>
            </a:r>
            <a:r>
              <a:rPr lang="nl-BE" sz="1900" dirty="0" err="1"/>
              <a:t>application</a:t>
            </a:r>
            <a:r>
              <a:rPr lang="nl-BE" sz="1900" dirty="0"/>
              <a:t> design as a </a:t>
            </a:r>
            <a:r>
              <a:rPr lang="nl-BE" sz="1900" dirty="0" err="1"/>
              <a:t>whole</a:t>
            </a:r>
            <a:r>
              <a:rPr lang="nl-BE" sz="1900" dirty="0"/>
              <a:t> but </a:t>
            </a:r>
            <a:r>
              <a:rPr lang="nl-BE" sz="1900" dirty="0" err="1"/>
              <a:t>the</a:t>
            </a:r>
            <a:r>
              <a:rPr lang="nl-BE" sz="1900" dirty="0"/>
              <a:t> </a:t>
            </a:r>
            <a:r>
              <a:rPr lang="nl-BE" sz="1900" dirty="0" err="1"/>
              <a:t>motivation</a:t>
            </a:r>
            <a:r>
              <a:rPr lang="nl-BE" sz="1900" dirty="0"/>
              <a:t> of </a:t>
            </a:r>
            <a:r>
              <a:rPr lang="nl-BE" sz="1900" dirty="0" err="1"/>
              <a:t>the</a:t>
            </a:r>
            <a:r>
              <a:rPr lang="nl-BE" sz="1900" dirty="0"/>
              <a:t> </a:t>
            </a:r>
            <a:r>
              <a:rPr lang="nl-BE" sz="1900" dirty="0" err="1"/>
              <a:t>individual</a:t>
            </a:r>
            <a:r>
              <a:rPr lang="nl-BE" sz="1900" dirty="0"/>
              <a:t> </a:t>
            </a:r>
            <a:r>
              <a:rPr lang="nl-BE" sz="1900" dirty="0" err="1"/>
              <a:t>concepts</a:t>
            </a:r>
            <a:r>
              <a:rPr lang="nl-BE" sz="1900" dirty="0"/>
              <a:t> </a:t>
            </a:r>
            <a:r>
              <a:rPr lang="nl-BE" sz="1900" dirty="0" err="1"/>
              <a:t>provides</a:t>
            </a:r>
            <a:r>
              <a:rPr lang="nl-BE" sz="1900" dirty="0"/>
              <a:t> a constant reminder </a:t>
            </a:r>
            <a:r>
              <a:rPr lang="nl-BE" sz="1900" dirty="0" err="1"/>
              <a:t>to</a:t>
            </a:r>
            <a:r>
              <a:rPr lang="nl-BE" sz="1900" dirty="0"/>
              <a:t> </a:t>
            </a:r>
            <a:r>
              <a:rPr lang="nl-BE" sz="1900" dirty="0" err="1"/>
              <a:t>justify</a:t>
            </a:r>
            <a:r>
              <a:rPr lang="nl-BE" sz="1900" dirty="0"/>
              <a:t> </a:t>
            </a:r>
            <a:r>
              <a:rPr lang="nl-BE" sz="1900" dirty="0" err="1"/>
              <a:t>every</a:t>
            </a:r>
            <a:r>
              <a:rPr lang="nl-BE" sz="1900" dirty="0"/>
              <a:t> step in </a:t>
            </a:r>
            <a:r>
              <a:rPr lang="nl-BE" sz="1900" dirty="0" err="1"/>
              <a:t>the</a:t>
            </a:r>
            <a:r>
              <a:rPr lang="nl-BE" sz="1900" dirty="0"/>
              <a:t> development effort in </a:t>
            </a:r>
            <a:r>
              <a:rPr lang="nl-BE" sz="1900" dirty="0" err="1"/>
              <a:t>terms</a:t>
            </a:r>
            <a:r>
              <a:rPr lang="nl-BE" sz="1900" dirty="0"/>
              <a:t> of end goals</a:t>
            </a:r>
          </a:p>
          <a:p>
            <a:pPr lvl="1"/>
            <a:r>
              <a:rPr lang="nl-BE" sz="1900" dirty="0" err="1"/>
              <a:t>Concepts</a:t>
            </a:r>
            <a:r>
              <a:rPr lang="nl-BE" sz="1900" dirty="0"/>
              <a:t> </a:t>
            </a:r>
            <a:r>
              <a:rPr lang="nl-BE" sz="1900" dirty="0" err="1"/>
              <a:t>give</a:t>
            </a:r>
            <a:r>
              <a:rPr lang="nl-BE" sz="1900" dirty="0"/>
              <a:t> </a:t>
            </a:r>
            <a:r>
              <a:rPr lang="nl-BE" sz="1900" dirty="0" err="1"/>
              <a:t>developers</a:t>
            </a:r>
            <a:r>
              <a:rPr lang="nl-BE" sz="1900" dirty="0"/>
              <a:t> a way </a:t>
            </a:r>
            <a:r>
              <a:rPr lang="nl-BE" sz="1900" dirty="0" err="1"/>
              <a:t>to</a:t>
            </a:r>
            <a:r>
              <a:rPr lang="nl-BE" sz="1900" dirty="0"/>
              <a:t> break a </a:t>
            </a:r>
            <a:r>
              <a:rPr lang="nl-BE" sz="1900" dirty="0" err="1"/>
              <a:t>larger</a:t>
            </a:r>
            <a:r>
              <a:rPr lang="nl-BE" sz="1900" dirty="0"/>
              <a:t> design </a:t>
            </a:r>
            <a:r>
              <a:rPr lang="nl-BE" sz="1900" dirty="0" err="1"/>
              <a:t>problem</a:t>
            </a:r>
            <a:r>
              <a:rPr lang="nl-BE" sz="1900" dirty="0"/>
              <a:t> </a:t>
            </a:r>
            <a:r>
              <a:rPr lang="nl-BE" sz="1900" dirty="0" err="1"/>
              <a:t>into</a:t>
            </a:r>
            <a:r>
              <a:rPr lang="nl-BE" sz="1900" dirty="0"/>
              <a:t> smaller pieces, </a:t>
            </a:r>
            <a:r>
              <a:rPr lang="nl-BE" sz="1900" dirty="0" err="1"/>
              <a:t>pressure</a:t>
            </a:r>
            <a:r>
              <a:rPr lang="nl-BE" sz="1900" dirty="0"/>
              <a:t> </a:t>
            </a:r>
            <a:r>
              <a:rPr lang="nl-BE" sz="1900" dirty="0" err="1"/>
              <a:t>to</a:t>
            </a:r>
            <a:r>
              <a:rPr lang="nl-BE" sz="1900" dirty="0"/>
              <a:t> drive development </a:t>
            </a:r>
            <a:r>
              <a:rPr lang="nl-BE" sz="1900" dirty="0" err="1"/>
              <a:t>by</a:t>
            </a:r>
            <a:r>
              <a:rPr lang="nl-BE" sz="1900" dirty="0"/>
              <a:t> </a:t>
            </a:r>
            <a:r>
              <a:rPr lang="nl-BE" sz="1900" dirty="0" err="1"/>
              <a:t>purpose</a:t>
            </a:r>
            <a:r>
              <a:rPr lang="nl-BE" sz="1900" dirty="0"/>
              <a:t> </a:t>
            </a:r>
            <a:r>
              <a:rPr lang="nl-BE" sz="1900" dirty="0" err="1"/>
              <a:t>rather</a:t>
            </a:r>
            <a:r>
              <a:rPr lang="nl-BE" sz="1900" dirty="0"/>
              <a:t> </a:t>
            </a:r>
            <a:r>
              <a:rPr lang="nl-BE" sz="1900" dirty="0" err="1"/>
              <a:t>than</a:t>
            </a:r>
            <a:r>
              <a:rPr lang="nl-BE" sz="1900" dirty="0"/>
              <a:t> ad-hoc </a:t>
            </a:r>
            <a:r>
              <a:rPr lang="nl-BE" sz="1900" dirty="0" err="1"/>
              <a:t>use</a:t>
            </a:r>
            <a:r>
              <a:rPr lang="nl-BE" sz="1900" dirty="0"/>
              <a:t> cases </a:t>
            </a:r>
            <a:r>
              <a:rPr lang="nl-BE" sz="1900" dirty="0" err="1"/>
              <a:t>should</a:t>
            </a:r>
            <a:r>
              <a:rPr lang="nl-BE" sz="1900" dirty="0"/>
              <a:t> help </a:t>
            </a:r>
            <a:r>
              <a:rPr lang="nl-BE" sz="1900" dirty="0" err="1"/>
              <a:t>protect</a:t>
            </a:r>
            <a:r>
              <a:rPr lang="nl-BE" sz="1900" dirty="0"/>
              <a:t> </a:t>
            </a:r>
            <a:r>
              <a:rPr lang="nl-BE" sz="1900" dirty="0" err="1"/>
              <a:t>against</a:t>
            </a:r>
            <a:r>
              <a:rPr lang="nl-BE" sz="1900" dirty="0"/>
              <a:t> fragile design</a:t>
            </a:r>
          </a:p>
          <a:p>
            <a:pPr lvl="1"/>
            <a:r>
              <a:rPr lang="nl-BE" sz="1900" dirty="0"/>
              <a:t>Concept </a:t>
            </a:r>
            <a:r>
              <a:rPr lang="nl-BE" sz="1900" dirty="0" err="1"/>
              <a:t>dependence</a:t>
            </a:r>
            <a:r>
              <a:rPr lang="nl-BE" sz="1900" dirty="0"/>
              <a:t> </a:t>
            </a:r>
            <a:r>
              <a:rPr lang="nl-BE" sz="1900" dirty="0" err="1"/>
              <a:t>graph</a:t>
            </a:r>
            <a:r>
              <a:rPr lang="nl-BE" sz="1900" dirty="0"/>
              <a:t> </a:t>
            </a:r>
            <a:r>
              <a:rPr lang="nl-BE" sz="1900" dirty="0" err="1"/>
              <a:t>provides</a:t>
            </a:r>
            <a:r>
              <a:rPr lang="nl-BE" sz="1900" dirty="0"/>
              <a:t> a map </a:t>
            </a:r>
            <a:r>
              <a:rPr lang="nl-BE" sz="1900" dirty="0" err="1"/>
              <a:t>that</a:t>
            </a:r>
            <a:r>
              <a:rPr lang="nl-BE" sz="1900" dirty="0"/>
              <a:t> </a:t>
            </a:r>
            <a:r>
              <a:rPr lang="nl-BE" sz="1900" dirty="0" err="1"/>
              <a:t>can</a:t>
            </a:r>
            <a:r>
              <a:rPr lang="nl-BE" sz="1900" dirty="0"/>
              <a:t> </a:t>
            </a:r>
            <a:r>
              <a:rPr lang="nl-BE" sz="1900" dirty="0" err="1"/>
              <a:t>be</a:t>
            </a:r>
            <a:r>
              <a:rPr lang="nl-BE" sz="1900" dirty="0"/>
              <a:t> </a:t>
            </a:r>
            <a:r>
              <a:rPr lang="nl-BE" sz="1900" dirty="0" err="1"/>
              <a:t>used</a:t>
            </a:r>
            <a:r>
              <a:rPr lang="nl-BE" sz="1900" dirty="0"/>
              <a:t> </a:t>
            </a:r>
            <a:r>
              <a:rPr lang="nl-BE" sz="1900" dirty="0" err="1"/>
              <a:t>to</a:t>
            </a:r>
            <a:r>
              <a:rPr lang="nl-BE" sz="1900" dirty="0"/>
              <a:t> </a:t>
            </a:r>
            <a:r>
              <a:rPr lang="nl-BE" sz="1900" dirty="0" err="1"/>
              <a:t>explore</a:t>
            </a:r>
            <a:r>
              <a:rPr lang="nl-BE" sz="1900" dirty="0"/>
              <a:t> </a:t>
            </a:r>
            <a:r>
              <a:rPr lang="nl-BE" sz="1900" dirty="0" err="1"/>
              <a:t>the</a:t>
            </a:r>
            <a:r>
              <a:rPr lang="nl-BE" sz="1900" dirty="0"/>
              <a:t> </a:t>
            </a:r>
            <a:r>
              <a:rPr lang="nl-BE" sz="1900" dirty="0" err="1"/>
              <a:t>space</a:t>
            </a:r>
            <a:r>
              <a:rPr lang="nl-BE" sz="1900" dirty="0"/>
              <a:t> of designs </a:t>
            </a:r>
            <a:r>
              <a:rPr lang="nl-BE" sz="1900" dirty="0" err="1"/>
              <a:t>with</a:t>
            </a:r>
            <a:r>
              <a:rPr lang="nl-BE" sz="1900" dirty="0"/>
              <a:t> </a:t>
            </a:r>
            <a:r>
              <a:rPr lang="nl-BE" sz="1900" dirty="0" err="1"/>
              <a:t>reduced</a:t>
            </a:r>
            <a:r>
              <a:rPr lang="nl-BE" sz="1900" dirty="0"/>
              <a:t> </a:t>
            </a:r>
            <a:r>
              <a:rPr lang="nl-BE" sz="1900" dirty="0" err="1"/>
              <a:t>functionality</a:t>
            </a:r>
            <a:endParaRPr lang="nl-BE" sz="1900" dirty="0"/>
          </a:p>
          <a:p>
            <a:pPr lvl="1"/>
            <a:endParaRPr lang="nl-BE" sz="1900" dirty="0"/>
          </a:p>
        </p:txBody>
      </p:sp>
    </p:spTree>
    <p:extLst>
      <p:ext uri="{BB962C8B-B14F-4D97-AF65-F5344CB8AC3E}">
        <p14:creationId xmlns:p14="http://schemas.microsoft.com/office/powerpoint/2010/main" val="38591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143F61-C813-4BB6-8ABD-0F72FB38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nl-BE" dirty="0" err="1"/>
              <a:t>Connections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course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CCC29E-673D-4893-9E0F-E182DE39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nl-BE" sz="1900" dirty="0"/>
              <a:t>Abstract/concrete </a:t>
            </a:r>
            <a:r>
              <a:rPr lang="nl-BE" sz="1900" dirty="0" err="1"/>
              <a:t>visual</a:t>
            </a:r>
            <a:r>
              <a:rPr lang="nl-BE" sz="1900" dirty="0"/>
              <a:t> syntax</a:t>
            </a:r>
          </a:p>
          <a:p>
            <a:pPr lvl="1"/>
            <a:r>
              <a:rPr lang="nl-BE" sz="1900" dirty="0" err="1"/>
              <a:t>Conceptual</a:t>
            </a:r>
            <a:r>
              <a:rPr lang="nl-BE" sz="1900" dirty="0"/>
              <a:t> design </a:t>
            </a:r>
            <a:r>
              <a:rPr lang="nl-BE" sz="1900" dirty="0" err="1"/>
              <a:t>corresponds</a:t>
            </a:r>
            <a:r>
              <a:rPr lang="nl-BE" sz="1900" dirty="0"/>
              <a:t> </a:t>
            </a:r>
            <a:r>
              <a:rPr lang="nl-BE" sz="1900" dirty="0" err="1"/>
              <a:t>to</a:t>
            </a:r>
            <a:r>
              <a:rPr lang="nl-BE" sz="1900" dirty="0"/>
              <a:t> abstract syntax, </a:t>
            </a:r>
            <a:r>
              <a:rPr lang="nl-BE" sz="1900" dirty="0" err="1"/>
              <a:t>representational</a:t>
            </a:r>
            <a:r>
              <a:rPr lang="nl-BE" sz="1900" dirty="0"/>
              <a:t> design </a:t>
            </a:r>
            <a:r>
              <a:rPr lang="nl-BE" sz="1900" dirty="0" err="1"/>
              <a:t>to</a:t>
            </a:r>
            <a:r>
              <a:rPr lang="nl-BE" sz="1900" dirty="0"/>
              <a:t> concrete syntax </a:t>
            </a:r>
          </a:p>
          <a:p>
            <a:r>
              <a:rPr lang="nl-BE" sz="1900" dirty="0" err="1"/>
              <a:t>Semantics</a:t>
            </a:r>
            <a:endParaRPr lang="nl-BE" sz="1900" dirty="0"/>
          </a:p>
          <a:p>
            <a:pPr lvl="1"/>
            <a:r>
              <a:rPr lang="nl-BE" sz="1900" dirty="0" err="1"/>
              <a:t>Concepts</a:t>
            </a:r>
            <a:r>
              <a:rPr lang="nl-BE" sz="1900" dirty="0"/>
              <a:t> </a:t>
            </a:r>
            <a:r>
              <a:rPr lang="nl-BE" sz="1900" dirty="0" err="1"/>
              <a:t>define</a:t>
            </a:r>
            <a:r>
              <a:rPr lang="nl-BE" sz="1900" dirty="0"/>
              <a:t> </a:t>
            </a:r>
            <a:r>
              <a:rPr lang="nl-BE" sz="1900" dirty="0" err="1"/>
              <a:t>semantics</a:t>
            </a:r>
            <a:r>
              <a:rPr lang="nl-BE" sz="1900" dirty="0"/>
              <a:t> of a system </a:t>
            </a:r>
          </a:p>
          <a:p>
            <a:r>
              <a:rPr lang="nl-BE" sz="1900" dirty="0"/>
              <a:t>Model </a:t>
            </a:r>
            <a:r>
              <a:rPr lang="nl-BE" sz="1900" dirty="0" err="1"/>
              <a:t>transformations</a:t>
            </a:r>
            <a:endParaRPr lang="nl-BE" sz="1900" dirty="0"/>
          </a:p>
          <a:p>
            <a:pPr lvl="1"/>
            <a:r>
              <a:rPr lang="nl-BE" sz="1900" dirty="0" err="1"/>
              <a:t>Concepts</a:t>
            </a:r>
            <a:r>
              <a:rPr lang="nl-BE" sz="1900" dirty="0"/>
              <a:t> </a:t>
            </a:r>
            <a:r>
              <a:rPr lang="nl-BE" sz="1900" dirty="0" err="1"/>
              <a:t>transform</a:t>
            </a:r>
            <a:r>
              <a:rPr lang="nl-BE" sz="1900" dirty="0"/>
              <a:t> </a:t>
            </a:r>
            <a:r>
              <a:rPr lang="nl-BE" sz="1900" dirty="0" err="1"/>
              <a:t>requirements</a:t>
            </a:r>
            <a:r>
              <a:rPr lang="nl-BE" sz="1900" dirty="0"/>
              <a:t> </a:t>
            </a:r>
            <a:r>
              <a:rPr lang="nl-BE" sz="1900" dirty="0" err="1"/>
              <a:t>into</a:t>
            </a:r>
            <a:r>
              <a:rPr lang="nl-BE" sz="1900" dirty="0"/>
              <a:t> </a:t>
            </a:r>
            <a:r>
              <a:rPr lang="nl-BE" sz="1900" dirty="0" err="1"/>
              <a:t>usable</a:t>
            </a:r>
            <a:r>
              <a:rPr lang="nl-BE" sz="1900" dirty="0"/>
              <a:t> software systems</a:t>
            </a:r>
          </a:p>
          <a:p>
            <a:r>
              <a:rPr lang="nl-BE" sz="1900" dirty="0" err="1"/>
              <a:t>Promobox</a:t>
            </a:r>
            <a:endParaRPr lang="nl-BE" sz="1900" dirty="0"/>
          </a:p>
          <a:p>
            <a:pPr lvl="1"/>
            <a:r>
              <a:rPr lang="nl-BE" sz="1900" dirty="0" err="1"/>
              <a:t>Promobox</a:t>
            </a:r>
            <a:r>
              <a:rPr lang="nl-BE" sz="1900" dirty="0"/>
              <a:t> is a </a:t>
            </a:r>
            <a:r>
              <a:rPr lang="nl-BE" sz="1900" dirty="0" err="1"/>
              <a:t>framework</a:t>
            </a:r>
            <a:r>
              <a:rPr lang="nl-BE" sz="1900" dirty="0"/>
              <a:t> </a:t>
            </a:r>
            <a:r>
              <a:rPr lang="nl-BE" sz="1900" dirty="0" err="1"/>
              <a:t>that</a:t>
            </a:r>
            <a:r>
              <a:rPr lang="nl-BE" sz="1900" dirty="0"/>
              <a:t> combines multiple </a:t>
            </a:r>
            <a:r>
              <a:rPr lang="nl-BE" sz="1900" dirty="0" err="1"/>
              <a:t>modelling</a:t>
            </a:r>
            <a:r>
              <a:rPr lang="nl-BE" sz="1900" dirty="0"/>
              <a:t> </a:t>
            </a:r>
            <a:r>
              <a:rPr lang="nl-BE" sz="1900" dirty="0" err="1"/>
              <a:t>concepts</a:t>
            </a:r>
            <a:endParaRPr lang="nl-BE" sz="1900" dirty="0"/>
          </a:p>
          <a:p>
            <a:r>
              <a:rPr lang="nl-BE" sz="1900" dirty="0" err="1"/>
              <a:t>Variability</a:t>
            </a:r>
            <a:r>
              <a:rPr lang="nl-BE" sz="1900" dirty="0"/>
              <a:t> </a:t>
            </a:r>
          </a:p>
          <a:p>
            <a:pPr lvl="1"/>
            <a:r>
              <a:rPr lang="nl-BE" sz="1900" dirty="0"/>
              <a:t>Concept </a:t>
            </a:r>
            <a:r>
              <a:rPr lang="nl-BE" sz="1900" dirty="0" err="1"/>
              <a:t>idioms</a:t>
            </a:r>
            <a:r>
              <a:rPr lang="nl-BE" sz="1900" dirty="0"/>
              <a:t> </a:t>
            </a:r>
            <a:r>
              <a:rPr lang="nl-BE" sz="1900" dirty="0" err="1"/>
              <a:t>provide</a:t>
            </a:r>
            <a:r>
              <a:rPr lang="nl-BE" sz="1900" dirty="0"/>
              <a:t> </a:t>
            </a:r>
            <a:r>
              <a:rPr lang="nl-BE" sz="1900" dirty="0" err="1"/>
              <a:t>variability</a:t>
            </a:r>
            <a:endParaRPr lang="nl-BE" sz="1900" dirty="0"/>
          </a:p>
        </p:txBody>
      </p:sp>
    </p:spTree>
    <p:extLst>
      <p:ext uri="{BB962C8B-B14F-4D97-AF65-F5344CB8AC3E}">
        <p14:creationId xmlns:p14="http://schemas.microsoft.com/office/powerpoint/2010/main" val="201102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 working on ideas">
            <a:extLst>
              <a:ext uri="{FF2B5EF4-FFF2-40B4-BE49-F238E27FC236}">
                <a16:creationId xmlns:a16="http://schemas.microsoft.com/office/drawing/2014/main" id="{977ED0E2-F953-4E1F-A96A-60C04DB4C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5" r="15428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6EF2F-C089-4EBE-92A2-0E38CE52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nl-BE" dirty="0" err="1"/>
              <a:t>Overview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727F8D-0B03-4521-9FDE-0E37D87C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nl-BE" sz="2000"/>
              <a:t>Aspects of software design</a:t>
            </a:r>
          </a:p>
          <a:p>
            <a:r>
              <a:rPr lang="nl-BE" sz="2000"/>
              <a:t>Defining concepts</a:t>
            </a:r>
          </a:p>
          <a:p>
            <a:r>
              <a:rPr lang="nl-BE" sz="2000"/>
              <a:t>Affordance of software</a:t>
            </a:r>
          </a:p>
          <a:p>
            <a:r>
              <a:rPr lang="nl-BE" sz="2000"/>
              <a:t>Concept vs datatype</a:t>
            </a:r>
          </a:p>
          <a:p>
            <a:r>
              <a:rPr lang="nl-BE" sz="2000"/>
              <a:t>Describing a concept</a:t>
            </a:r>
          </a:p>
          <a:p>
            <a:r>
              <a:rPr lang="nl-BE" sz="2000"/>
              <a:t>Concept dependencies</a:t>
            </a:r>
          </a:p>
          <a:p>
            <a:r>
              <a:rPr lang="nl-BE" sz="2000"/>
              <a:t>Judging concepts</a:t>
            </a:r>
          </a:p>
          <a:p>
            <a:r>
              <a:rPr lang="nl-BE" sz="2000"/>
              <a:t>Concept idioms</a:t>
            </a:r>
          </a:p>
          <a:p>
            <a:r>
              <a:rPr lang="nl-BE" sz="2000"/>
              <a:t>In practice</a:t>
            </a:r>
          </a:p>
          <a:p>
            <a:r>
              <a:rPr lang="nl-BE" sz="2000"/>
              <a:t>Link with the course</a:t>
            </a:r>
          </a:p>
          <a:p>
            <a:endParaRPr lang="nl-BE" sz="2000"/>
          </a:p>
          <a:p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1465601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F612B-FC71-4B33-BF38-44B2F7DB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l-BE" dirty="0" err="1"/>
              <a:t>Aspects</a:t>
            </a:r>
            <a:r>
              <a:rPr lang="nl-BE" dirty="0"/>
              <a:t> of software design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6AB0C-E5B2-40ED-957D-D7C7F5FF1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9" r="2232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73CBA8C-E7E1-4415-8710-3834C24F7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680908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274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CF83F-0CE9-41FE-ABDC-501346DF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l-BE" dirty="0" err="1"/>
              <a:t>Defining</a:t>
            </a:r>
            <a:r>
              <a:rPr lang="nl-BE" dirty="0"/>
              <a:t> </a:t>
            </a:r>
            <a:r>
              <a:rPr lang="nl-BE" dirty="0" err="1"/>
              <a:t>concepts</a:t>
            </a:r>
            <a:endParaRPr lang="nl-BE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DA687-CE8C-4CC8-9636-7BFF4281C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7" r="27899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BC41E44-C665-40A7-A4FA-126B6F64C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124395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139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1C5A39-5EA8-4CA6-9CED-F19C1DE0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nl-BE"/>
              <a:t>Affordance of software</a:t>
            </a:r>
            <a:endParaRPr lang="nl-BE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D55A95A8-DF7E-4CBB-8F12-F5A85BFF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nl-BE" sz="2100"/>
              <a:t>Affordance: relation where physical objects provide clues on how to be used</a:t>
            </a:r>
          </a:p>
          <a:p>
            <a:r>
              <a:rPr lang="nl-BE" sz="2100"/>
              <a:t>Abstract in software: user can take actions, but consequences are not always physically noticable</a:t>
            </a:r>
          </a:p>
          <a:p>
            <a:r>
              <a:rPr lang="nl-BE" sz="2100"/>
              <a:t>Relevance?</a:t>
            </a:r>
          </a:p>
          <a:p>
            <a:pPr lvl="1"/>
            <a:r>
              <a:rPr lang="nl-BE" sz="2100"/>
              <a:t>“A concept is a structure invented to give a coherent account of the immediate consequences of actions in a complex system.”</a:t>
            </a:r>
          </a:p>
          <a:p>
            <a:pPr lvl="1"/>
            <a:r>
              <a:rPr lang="nl-BE" sz="2100"/>
              <a:t>Concepts define affordance</a:t>
            </a:r>
          </a:p>
        </p:txBody>
      </p:sp>
    </p:spTree>
    <p:extLst>
      <p:ext uri="{BB962C8B-B14F-4D97-AF65-F5344CB8AC3E}">
        <p14:creationId xmlns:p14="http://schemas.microsoft.com/office/powerpoint/2010/main" val="125504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FF115F-85B8-474B-8FA0-97BE95B37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1249BE-291A-4087-8C2A-00F5CAB1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Concept vs datatype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1016CF8-0ED7-4DD2-8022-C2A152A49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4701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22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C88D7B-D379-4C11-AE87-4F75C9C2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nl-BE"/>
              <a:t>Describing a concept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91B470-CF74-44AD-A1F9-7BA9BA44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nl-BE" sz="1600"/>
              <a:t>Formal model: allows abstraction, completeness and precision</a:t>
            </a:r>
          </a:p>
          <a:p>
            <a:pPr lvl="1"/>
            <a:r>
              <a:rPr lang="nl-BE" sz="1600"/>
              <a:t>Helpful for exploring details of design, but not suited for defining concept</a:t>
            </a:r>
          </a:p>
          <a:p>
            <a:pPr lvl="2"/>
            <a:r>
              <a:rPr lang="nl-BE" sz="1600"/>
              <a:t>Does not take related actions into account</a:t>
            </a:r>
          </a:p>
          <a:p>
            <a:pPr lvl="2"/>
            <a:r>
              <a:rPr lang="nl-BE" sz="1600"/>
              <a:t>Fails to distinguish behaviors that motivate a concept from irrelevant ones</a:t>
            </a:r>
          </a:p>
          <a:p>
            <a:r>
              <a:rPr lang="nl-BE" sz="1600"/>
              <a:t>Alternative: </a:t>
            </a:r>
          </a:p>
          <a:p>
            <a:pPr lvl="1"/>
            <a:r>
              <a:rPr lang="nl-BE" sz="1600"/>
              <a:t>Operational principle</a:t>
            </a:r>
          </a:p>
          <a:p>
            <a:pPr lvl="2"/>
            <a:r>
              <a:rPr lang="nl-BE" sz="1600"/>
              <a:t>Gives archetypal scenario that explains how concept works to fulfill purpose</a:t>
            </a:r>
          </a:p>
          <a:p>
            <a:pPr lvl="2"/>
            <a:r>
              <a:rPr lang="nl-BE" sz="1600"/>
              <a:t>Does not provide a full explanation, only motivates the invention of a concept</a:t>
            </a:r>
          </a:p>
          <a:p>
            <a:pPr lvl="1"/>
            <a:r>
              <a:rPr lang="nl-BE" sz="1600"/>
              <a:t>Operational misfit</a:t>
            </a:r>
          </a:p>
          <a:p>
            <a:pPr lvl="2"/>
            <a:r>
              <a:rPr lang="nl-BE" sz="1600"/>
              <a:t>Negative scenario that explains what goes wrong</a:t>
            </a:r>
          </a:p>
        </p:txBody>
      </p:sp>
    </p:spTree>
    <p:extLst>
      <p:ext uri="{BB962C8B-B14F-4D97-AF65-F5344CB8AC3E}">
        <p14:creationId xmlns:p14="http://schemas.microsoft.com/office/powerpoint/2010/main" val="16150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FEE4C3-07F4-4E8D-BCBD-8CC3E35F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nl-BE"/>
              <a:t>Example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D4583F-113E-4334-BA70-3C820DA2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nl-BE" sz="2400" dirty="0"/>
              <a:t>Concept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define</a:t>
            </a:r>
            <a:r>
              <a:rPr lang="nl-BE" sz="2400" dirty="0"/>
              <a:t>: BCC</a:t>
            </a:r>
          </a:p>
          <a:p>
            <a:r>
              <a:rPr lang="nl-BE" sz="2400" dirty="0" err="1"/>
              <a:t>Archetypal</a:t>
            </a:r>
            <a:r>
              <a:rPr lang="nl-BE" sz="2400" dirty="0"/>
              <a:t> scenario:</a:t>
            </a:r>
          </a:p>
          <a:p>
            <a:pPr lvl="1"/>
            <a:r>
              <a:rPr lang="nl-BE" dirty="0"/>
              <a:t>“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add</a:t>
            </a:r>
            <a:r>
              <a:rPr lang="nl-BE" dirty="0"/>
              <a:t> a </a:t>
            </a:r>
            <a:r>
              <a:rPr lang="nl-BE" dirty="0" err="1"/>
              <a:t>recipient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a </a:t>
            </a:r>
            <a:r>
              <a:rPr lang="nl-BE" dirty="0" err="1"/>
              <a:t>message</a:t>
            </a:r>
            <a:r>
              <a:rPr lang="nl-BE" dirty="0"/>
              <a:t> as a BCC,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recipient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get a copy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mesagge</a:t>
            </a:r>
            <a:r>
              <a:rPr lang="nl-BE" dirty="0"/>
              <a:t>, in </a:t>
            </a:r>
            <a:r>
              <a:rPr lang="nl-BE" dirty="0" err="1"/>
              <a:t>addition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recipients</a:t>
            </a:r>
            <a:r>
              <a:rPr lang="nl-BE" dirty="0"/>
              <a:t>, but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recipient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identified</a:t>
            </a:r>
            <a:r>
              <a:rPr lang="nl-BE" dirty="0"/>
              <a:t> in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visible</a:t>
            </a:r>
            <a:r>
              <a:rPr lang="nl-BE" dirty="0"/>
              <a:t> header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recipients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she</a:t>
            </a:r>
            <a:r>
              <a:rPr lang="nl-BE" dirty="0"/>
              <a:t> </a:t>
            </a:r>
            <a:r>
              <a:rPr lang="nl-BE" dirty="0" err="1"/>
              <a:t>received</a:t>
            </a:r>
            <a:r>
              <a:rPr lang="nl-BE" dirty="0"/>
              <a:t> a copy”</a:t>
            </a:r>
          </a:p>
          <a:p>
            <a:r>
              <a:rPr lang="nl-BE" sz="2400" dirty="0" err="1"/>
              <a:t>Not</a:t>
            </a:r>
            <a:r>
              <a:rPr lang="nl-BE" sz="2400" dirty="0"/>
              <a:t> a complete </a:t>
            </a:r>
            <a:r>
              <a:rPr lang="nl-BE" sz="2400" dirty="0" err="1"/>
              <a:t>explanation</a:t>
            </a:r>
            <a:endParaRPr lang="nl-BE" sz="2400" dirty="0"/>
          </a:p>
          <a:p>
            <a:pPr lvl="1"/>
            <a:r>
              <a:rPr lang="nl-BE" sz="2000" dirty="0"/>
              <a:t>Eg does </a:t>
            </a:r>
            <a:r>
              <a:rPr lang="nl-BE" sz="2000" dirty="0" err="1"/>
              <a:t>not</a:t>
            </a:r>
            <a:r>
              <a:rPr lang="nl-BE" sz="2000" dirty="0"/>
              <a:t> say </a:t>
            </a:r>
            <a:r>
              <a:rPr lang="nl-BE" sz="2000" dirty="0" err="1"/>
              <a:t>whether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copy of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message</a:t>
            </a:r>
            <a:r>
              <a:rPr lang="nl-BE" sz="2000" dirty="0"/>
              <a:t> </a:t>
            </a:r>
            <a:r>
              <a:rPr lang="nl-BE" sz="2000" dirty="0" err="1"/>
              <a:t>saved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sender</a:t>
            </a:r>
            <a:r>
              <a:rPr lang="nl-BE" sz="2000" dirty="0"/>
              <a:t> </a:t>
            </a:r>
            <a:r>
              <a:rPr lang="nl-BE" sz="2000" dirty="0" err="1"/>
              <a:t>names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recipient</a:t>
            </a:r>
            <a:r>
              <a:rPr lang="nl-BE" sz="2000" dirty="0"/>
              <a:t> in </a:t>
            </a:r>
            <a:r>
              <a:rPr lang="nl-BE" sz="2000" dirty="0" err="1"/>
              <a:t>the</a:t>
            </a:r>
            <a:r>
              <a:rPr lang="nl-BE" sz="2000" dirty="0"/>
              <a:t> header</a:t>
            </a:r>
          </a:p>
        </p:txBody>
      </p:sp>
    </p:spTree>
    <p:extLst>
      <p:ext uri="{BB962C8B-B14F-4D97-AF65-F5344CB8AC3E}">
        <p14:creationId xmlns:p14="http://schemas.microsoft.com/office/powerpoint/2010/main" val="411258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A67C-1712-44F2-A52E-3B2857F6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8F9C00-C11F-427B-B873-D3640C58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 lnSpcReduction="10000"/>
          </a:bodyPr>
          <a:lstStyle/>
          <a:p>
            <a:r>
              <a:rPr lang="nl-BE" sz="2400" dirty="0"/>
              <a:t>Concept: </a:t>
            </a:r>
            <a:r>
              <a:rPr lang="nl-BE" sz="2400" dirty="0" err="1"/>
              <a:t>trash</a:t>
            </a:r>
            <a:r>
              <a:rPr lang="nl-BE" sz="2400" dirty="0"/>
              <a:t> </a:t>
            </a:r>
          </a:p>
          <a:p>
            <a:r>
              <a:rPr lang="nl-BE" sz="2400" dirty="0" err="1"/>
              <a:t>Operational</a:t>
            </a:r>
            <a:r>
              <a:rPr lang="nl-BE" sz="2400" dirty="0"/>
              <a:t> </a:t>
            </a:r>
            <a:r>
              <a:rPr lang="nl-BE" sz="2400" dirty="0" err="1"/>
              <a:t>principle</a:t>
            </a:r>
            <a:r>
              <a:rPr lang="nl-BE" sz="2400" dirty="0"/>
              <a:t>: </a:t>
            </a:r>
            <a:r>
              <a:rPr lang="nl-BE" sz="2400" dirty="0" err="1"/>
              <a:t>when</a:t>
            </a:r>
            <a:r>
              <a:rPr lang="nl-BE" sz="2400" dirty="0"/>
              <a:t> a file is </a:t>
            </a:r>
            <a:r>
              <a:rPr lang="nl-BE" sz="2400" dirty="0" err="1"/>
              <a:t>deleted</a:t>
            </a:r>
            <a:r>
              <a:rPr lang="nl-BE" sz="2400" dirty="0"/>
              <a:t>, </a:t>
            </a:r>
            <a:r>
              <a:rPr lang="nl-BE" sz="2400" dirty="0" err="1"/>
              <a:t>it</a:t>
            </a:r>
            <a:r>
              <a:rPr lang="nl-BE" sz="2400" dirty="0"/>
              <a:t> is </a:t>
            </a:r>
            <a:r>
              <a:rPr lang="nl-BE" sz="2400" dirty="0" err="1"/>
              <a:t>placed</a:t>
            </a:r>
            <a:r>
              <a:rPr lang="nl-BE" sz="2400" dirty="0"/>
              <a:t> in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trash</a:t>
            </a:r>
            <a:r>
              <a:rPr lang="nl-BE" sz="2400" dirty="0"/>
              <a:t> folder; </a:t>
            </a:r>
            <a:r>
              <a:rPr lang="nl-BE" sz="2400" dirty="0" err="1"/>
              <a:t>it</a:t>
            </a:r>
            <a:r>
              <a:rPr lang="nl-BE" sz="2400" dirty="0"/>
              <a:t> is </a:t>
            </a:r>
            <a:r>
              <a:rPr lang="nl-BE" sz="2400" dirty="0" err="1"/>
              <a:t>only</a:t>
            </a:r>
            <a:r>
              <a:rPr lang="nl-BE" sz="2400" dirty="0"/>
              <a:t> </a:t>
            </a:r>
            <a:r>
              <a:rPr lang="nl-BE" sz="2400" dirty="0" err="1"/>
              <a:t>irrevocably</a:t>
            </a:r>
            <a:r>
              <a:rPr lang="nl-BE" sz="2400" dirty="0"/>
              <a:t> </a:t>
            </a:r>
            <a:r>
              <a:rPr lang="nl-BE" sz="2400" dirty="0" err="1"/>
              <a:t>removed</a:t>
            </a:r>
            <a:r>
              <a:rPr lang="nl-BE" sz="2400" dirty="0"/>
              <a:t> </a:t>
            </a:r>
            <a:r>
              <a:rPr lang="nl-BE" sz="2400" dirty="0" err="1"/>
              <a:t>when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trash</a:t>
            </a:r>
            <a:r>
              <a:rPr lang="nl-BE" sz="2400" dirty="0"/>
              <a:t> is </a:t>
            </a:r>
            <a:r>
              <a:rPr lang="nl-BE" sz="2400" dirty="0" err="1"/>
              <a:t>emptied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prior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that</a:t>
            </a:r>
            <a:r>
              <a:rPr lang="nl-BE" sz="2400" dirty="0"/>
              <a:t> </a:t>
            </a:r>
            <a:r>
              <a:rPr lang="nl-BE" sz="2400" dirty="0" err="1"/>
              <a:t>can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 </a:t>
            </a:r>
            <a:r>
              <a:rPr lang="nl-BE" sz="2400" dirty="0" err="1"/>
              <a:t>restored</a:t>
            </a:r>
            <a:r>
              <a:rPr lang="nl-BE" sz="2400" dirty="0"/>
              <a:t> </a:t>
            </a:r>
            <a:r>
              <a:rPr lang="nl-BE" sz="2400" dirty="0" err="1"/>
              <a:t>by</a:t>
            </a:r>
            <a:r>
              <a:rPr lang="nl-BE" sz="2400" dirty="0"/>
              <a:t> a </a:t>
            </a:r>
            <a:r>
              <a:rPr lang="nl-BE" sz="2400" dirty="0" err="1"/>
              <a:t>simple</a:t>
            </a:r>
            <a:r>
              <a:rPr lang="nl-BE" sz="2400" dirty="0"/>
              <a:t> move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another</a:t>
            </a:r>
            <a:r>
              <a:rPr lang="nl-BE" sz="2400" dirty="0"/>
              <a:t> folder</a:t>
            </a:r>
          </a:p>
          <a:p>
            <a:r>
              <a:rPr lang="nl-BE" sz="2400" dirty="0" err="1"/>
              <a:t>Operational</a:t>
            </a:r>
            <a:r>
              <a:rPr lang="nl-BE" sz="2400" dirty="0"/>
              <a:t> misfit: inadequate metadata</a:t>
            </a:r>
          </a:p>
          <a:p>
            <a:pPr lvl="1"/>
            <a:r>
              <a:rPr lang="nl-BE" sz="2000" dirty="0" err="1"/>
              <a:t>Suppose</a:t>
            </a:r>
            <a:r>
              <a:rPr lang="nl-BE" sz="2000" dirty="0"/>
              <a:t> </a:t>
            </a:r>
            <a:r>
              <a:rPr lang="nl-BE" sz="2000" dirty="0" err="1"/>
              <a:t>you</a:t>
            </a:r>
            <a:r>
              <a:rPr lang="nl-BE" sz="2000" dirty="0"/>
              <a:t> are </a:t>
            </a:r>
            <a:r>
              <a:rPr lang="nl-BE" sz="2000" dirty="0" err="1"/>
              <a:t>looking</a:t>
            </a:r>
            <a:r>
              <a:rPr lang="nl-BE" sz="2000" dirty="0"/>
              <a:t> </a:t>
            </a:r>
            <a:r>
              <a:rPr lang="nl-BE" sz="2000" dirty="0" err="1"/>
              <a:t>through</a:t>
            </a:r>
            <a:r>
              <a:rPr lang="nl-BE" sz="2000" dirty="0"/>
              <a:t> </a:t>
            </a:r>
            <a:r>
              <a:rPr lang="nl-BE" sz="2000" dirty="0" err="1"/>
              <a:t>old</a:t>
            </a:r>
            <a:r>
              <a:rPr lang="nl-BE" sz="2000" dirty="0"/>
              <a:t> directories </a:t>
            </a:r>
            <a:r>
              <a:rPr lang="nl-BE" sz="2000" dirty="0" err="1"/>
              <a:t>and</a:t>
            </a:r>
            <a:r>
              <a:rPr lang="nl-BE" sz="2000" dirty="0"/>
              <a:t> cleaning </a:t>
            </a:r>
            <a:r>
              <a:rPr lang="nl-BE" sz="2000" dirty="0" err="1"/>
              <a:t>them</a:t>
            </a:r>
            <a:r>
              <a:rPr lang="nl-BE" sz="2000" dirty="0"/>
              <a:t> out.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realize</a:t>
            </a:r>
            <a:r>
              <a:rPr lang="nl-BE" sz="2000" dirty="0"/>
              <a:t> </a:t>
            </a:r>
            <a:r>
              <a:rPr lang="nl-BE" sz="2000" dirty="0" err="1"/>
              <a:t>that</a:t>
            </a:r>
            <a:r>
              <a:rPr lang="nl-BE" sz="2000" dirty="0"/>
              <a:t> a file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deleted</a:t>
            </a:r>
            <a:r>
              <a:rPr lang="nl-BE" sz="2000" dirty="0"/>
              <a:t> </a:t>
            </a:r>
            <a:r>
              <a:rPr lang="nl-BE" sz="2000" dirty="0" err="1"/>
              <a:t>some</a:t>
            </a:r>
            <a:r>
              <a:rPr lang="nl-BE" sz="2000" dirty="0"/>
              <a:t> </a:t>
            </a:r>
            <a:r>
              <a:rPr lang="nl-BE" sz="2000" dirty="0" err="1"/>
              <a:t>deletions</a:t>
            </a:r>
            <a:r>
              <a:rPr lang="nl-BE" sz="2000" dirty="0"/>
              <a:t> </a:t>
            </a:r>
            <a:r>
              <a:rPr lang="nl-BE" sz="2000" dirty="0" err="1"/>
              <a:t>ago</a:t>
            </a:r>
            <a:r>
              <a:rPr lang="nl-BE" sz="2000" dirty="0"/>
              <a:t> was </a:t>
            </a:r>
            <a:r>
              <a:rPr lang="nl-BE" sz="2000" dirty="0" err="1"/>
              <a:t>one</a:t>
            </a:r>
            <a:r>
              <a:rPr lang="nl-BE" sz="2000" dirty="0"/>
              <a:t>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wanted</a:t>
            </a:r>
            <a:r>
              <a:rPr lang="nl-BE" sz="2000" dirty="0"/>
              <a:t>.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can’t</a:t>
            </a:r>
            <a:r>
              <a:rPr lang="nl-BE" sz="2000" dirty="0"/>
              <a:t> </a:t>
            </a:r>
            <a:r>
              <a:rPr lang="nl-BE" sz="2000" dirty="0" err="1"/>
              <a:t>undo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deletion</a:t>
            </a:r>
            <a:r>
              <a:rPr lang="nl-BE" sz="2000" dirty="0"/>
              <a:t> </a:t>
            </a:r>
            <a:r>
              <a:rPr lang="nl-BE" sz="2000" dirty="0" err="1"/>
              <a:t>because</a:t>
            </a:r>
            <a:r>
              <a:rPr lang="nl-BE" sz="2000" dirty="0"/>
              <a:t> </a:t>
            </a:r>
            <a:r>
              <a:rPr lang="nl-BE" sz="2000" dirty="0" err="1"/>
              <a:t>you’ve</a:t>
            </a:r>
            <a:r>
              <a:rPr lang="nl-BE" sz="2000" dirty="0"/>
              <a:t> </a:t>
            </a:r>
            <a:r>
              <a:rPr lang="nl-BE" sz="2000" dirty="0" err="1"/>
              <a:t>deleted</a:t>
            </a:r>
            <a:r>
              <a:rPr lang="nl-BE" sz="2000" dirty="0"/>
              <a:t> </a:t>
            </a:r>
            <a:r>
              <a:rPr lang="nl-BE" sz="2000" dirty="0" err="1"/>
              <a:t>other</a:t>
            </a:r>
            <a:r>
              <a:rPr lang="nl-BE" sz="2000" dirty="0"/>
              <a:t> files </a:t>
            </a:r>
            <a:r>
              <a:rPr lang="nl-BE" sz="2000" dirty="0" err="1"/>
              <a:t>since</a:t>
            </a:r>
            <a:r>
              <a:rPr lang="nl-BE" sz="2000" dirty="0"/>
              <a:t> </a:t>
            </a:r>
            <a:r>
              <a:rPr lang="nl-BE" sz="2000" dirty="0" err="1"/>
              <a:t>then</a:t>
            </a:r>
            <a:r>
              <a:rPr lang="nl-BE" sz="2000" dirty="0"/>
              <a:t>;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can’t</a:t>
            </a:r>
            <a:r>
              <a:rPr lang="nl-BE" sz="2000" dirty="0"/>
              <a:t> </a:t>
            </a:r>
            <a:r>
              <a:rPr lang="nl-BE" sz="2000" dirty="0" err="1"/>
              <a:t>find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file in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trash</a:t>
            </a:r>
            <a:r>
              <a:rPr lang="nl-BE" sz="2000" dirty="0"/>
              <a:t> </a:t>
            </a:r>
            <a:r>
              <a:rPr lang="nl-BE" sz="2000" dirty="0" err="1"/>
              <a:t>because</a:t>
            </a:r>
            <a:r>
              <a:rPr lang="nl-BE" sz="2000" dirty="0"/>
              <a:t> </a:t>
            </a:r>
            <a:r>
              <a:rPr lang="nl-BE" sz="2000" dirty="0" err="1"/>
              <a:t>it</a:t>
            </a:r>
            <a:r>
              <a:rPr lang="nl-BE" sz="2000" dirty="0"/>
              <a:t> </a:t>
            </a:r>
            <a:r>
              <a:rPr lang="nl-BE" sz="2000" dirty="0" err="1"/>
              <a:t>contains</a:t>
            </a:r>
            <a:r>
              <a:rPr lang="nl-BE" sz="2000" dirty="0"/>
              <a:t> a large </a:t>
            </a:r>
            <a:r>
              <a:rPr lang="nl-BE" sz="2000" dirty="0" err="1"/>
              <a:t>number</a:t>
            </a:r>
            <a:r>
              <a:rPr lang="nl-BE" sz="2000" dirty="0"/>
              <a:t> of files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you</a:t>
            </a:r>
            <a:r>
              <a:rPr lang="nl-BE" sz="2000" dirty="0"/>
              <a:t> </a:t>
            </a:r>
            <a:r>
              <a:rPr lang="nl-BE" sz="2000" dirty="0" err="1"/>
              <a:t>can’t</a:t>
            </a:r>
            <a:r>
              <a:rPr lang="nl-BE" sz="2000" dirty="0"/>
              <a:t> </a:t>
            </a:r>
            <a:r>
              <a:rPr lang="nl-BE" sz="2000" dirty="0" err="1"/>
              <a:t>remember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name</a:t>
            </a:r>
          </a:p>
        </p:txBody>
      </p:sp>
    </p:spTree>
    <p:extLst>
      <p:ext uri="{BB962C8B-B14F-4D97-AF65-F5344CB8AC3E}">
        <p14:creationId xmlns:p14="http://schemas.microsoft.com/office/powerpoint/2010/main" val="727873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2554</Words>
  <Application>Microsoft Office PowerPoint</Application>
  <PresentationFormat>Breedbeeld</PresentationFormat>
  <Paragraphs>147</Paragraphs>
  <Slides>14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Towards a theory of conceptual design for software</vt:lpstr>
      <vt:lpstr>Overview</vt:lpstr>
      <vt:lpstr>Aspects of software design</vt:lpstr>
      <vt:lpstr>Defining concepts</vt:lpstr>
      <vt:lpstr>Affordance of software</vt:lpstr>
      <vt:lpstr>Concept vs datatype</vt:lpstr>
      <vt:lpstr>Describing a concept</vt:lpstr>
      <vt:lpstr>Example</vt:lpstr>
      <vt:lpstr>Example</vt:lpstr>
      <vt:lpstr>Concept dependences and product families</vt:lpstr>
      <vt:lpstr>Judging concepts</vt:lpstr>
      <vt:lpstr>Concept idioms</vt:lpstr>
      <vt:lpstr>In practice</vt:lpstr>
      <vt:lpstr>Connections to the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theory of conceptual design for software</dc:title>
  <dc:creator>beau de clercq</dc:creator>
  <cp:lastModifiedBy>beau de clercq</cp:lastModifiedBy>
  <cp:revision>17</cp:revision>
  <dcterms:created xsi:type="dcterms:W3CDTF">2022-01-25T12:25:52Z</dcterms:created>
  <dcterms:modified xsi:type="dcterms:W3CDTF">2022-01-25T19:39:59Z</dcterms:modified>
</cp:coreProperties>
</file>